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sldIdLst>
    <p:sldId id="256"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90" r:id="rId21"/>
    <p:sldId id="272" r:id="rId22"/>
    <p:sldId id="278" r:id="rId23"/>
    <p:sldId id="291" r:id="rId24"/>
    <p:sldId id="287" r:id="rId25"/>
    <p:sldId id="288" r:id="rId26"/>
    <p:sldId id="265" r:id="rId27"/>
    <p:sldId id="279" r:id="rId28"/>
    <p:sldId id="292" r:id="rId29"/>
    <p:sldId id="273" r:id="rId30"/>
    <p:sldId id="280" r:id="rId31"/>
    <p:sldId id="281" r:id="rId32"/>
    <p:sldId id="293" r:id="rId33"/>
    <p:sldId id="274" r:id="rId34"/>
    <p:sldId id="275" r:id="rId35"/>
    <p:sldId id="289" r:id="rId36"/>
    <p:sldId id="266" r:id="rId37"/>
    <p:sldId id="276" r:id="rId38"/>
    <p:sldId id="282" r:id="rId3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emf"/><Relationship Id="rId2" Type="http://schemas.openxmlformats.org/officeDocument/2006/relationships/image" Target="../media/image24.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1.emf"/><Relationship Id="rId2" Type="http://schemas.openxmlformats.org/officeDocument/2006/relationships/image" Target="../media/image22.emf"/></Relationships>
</file>

<file path=ppt/media/image1.png>
</file>

<file path=ppt/media/image17.jpg>
</file>

<file path=ppt/media/image25.jpg>
</file>

<file path=ppt/media/image2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2017/12/16</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各位老师好，我叫刘大力。我的学位论文题目是《面向搜索经验的查询推荐方法研究》。我的导师是张斌老师。</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a:t>
            </a:fld>
            <a:endParaRPr kumimoji="1" lang="zh-CN" altLang="en-US"/>
          </a:p>
        </p:txBody>
      </p:sp>
    </p:spTree>
    <p:extLst>
      <p:ext uri="{BB962C8B-B14F-4D97-AF65-F5344CB8AC3E}">
        <p14:creationId xmlns:p14="http://schemas.microsoft.com/office/powerpoint/2010/main" val="20761715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我们定义了搜索经验模型，将用户在复杂搜索过程中的搜索经验分为时间经验、因果经验以及主题经验。</a:t>
            </a:r>
          </a:p>
          <a:p>
            <a:r>
              <a:rPr lang="zh-CN" altLang="zh-CN" sz="1200" kern="1200" dirty="0" smtClean="0">
                <a:solidFill>
                  <a:schemeClr val="tx1"/>
                </a:solidFill>
                <a:effectLst/>
                <a:latin typeface="+mn-lt"/>
                <a:ea typeface="+mn-ea"/>
                <a:cs typeface="+mn-cs"/>
              </a:rPr>
              <a:t>时间经验为用户在搜索过程中进行查询和点击的时间先后关系。</a:t>
            </a:r>
          </a:p>
          <a:p>
            <a:r>
              <a:rPr lang="zh-CN" altLang="zh-CN" sz="1200" kern="1200" dirty="0" smtClean="0">
                <a:solidFill>
                  <a:schemeClr val="tx1"/>
                </a:solidFill>
                <a:effectLst/>
                <a:latin typeface="+mn-lt"/>
                <a:ea typeface="+mn-ea"/>
                <a:cs typeface="+mn-cs"/>
              </a:rPr>
              <a:t>因果经验为用户所进行查询的查询原因。</a:t>
            </a: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我们定义了搜索经验模型，将用户在复杂搜索过程中的搜索经验分为时间经验、因果经验以及主题经验。</a:t>
            </a:r>
          </a:p>
          <a:p>
            <a:r>
              <a:rPr lang="zh-CN" altLang="zh-CN" sz="1200" kern="1200" dirty="0" smtClean="0">
                <a:solidFill>
                  <a:schemeClr val="tx1"/>
                </a:solidFill>
                <a:effectLst/>
                <a:latin typeface="+mn-lt"/>
                <a:ea typeface="+mn-ea"/>
                <a:cs typeface="+mn-cs"/>
              </a:rPr>
              <a:t>时间经验为用户在搜索过程中进行查询和点击的时间先后关系。</a:t>
            </a:r>
          </a:p>
          <a:p>
            <a:r>
              <a:rPr lang="zh-CN" altLang="zh-CN" sz="1200" kern="1200" dirty="0" smtClean="0">
                <a:solidFill>
                  <a:schemeClr val="tx1"/>
                </a:solidFill>
                <a:effectLst/>
                <a:latin typeface="+mn-lt"/>
                <a:ea typeface="+mn-ea"/>
                <a:cs typeface="+mn-cs"/>
              </a:rPr>
              <a:t>因果经验为用户所进行查询的查询原因。</a:t>
            </a: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在定义了搜索经验模型的基础上，我们设计实验，从用户学习领域经典的主观评估、专家评估与客观评估三个角度，验证了时间树中蕴含有高质量的因果经验以及主题经验。这是实验结果。</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那么下面我们就可以分别针对因果经验与主题经验研究提取的方法。</a:t>
            </a:r>
          </a:p>
          <a:p>
            <a:r>
              <a:rPr lang="zh-CN" altLang="zh-CN" sz="1200" kern="1200" dirty="0" smtClean="0">
                <a:solidFill>
                  <a:schemeClr val="tx1"/>
                </a:solidFill>
                <a:effectLst/>
                <a:latin typeface="+mn-lt"/>
                <a:ea typeface="+mn-ea"/>
                <a:cs typeface="+mn-cs"/>
              </a:rPr>
              <a:t>于是就有了基于查询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查询序列识别的因果经验提取算法，和基于子任务划分的主题经验提取算法。</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因果经验提取算法就是将时间树中的查询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查询序列提取出来得到因果经验的集合。这是算法伪代码。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因果经验提取算法就是将时间树中的查询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查询序列提取出来得到因果经验的集合。这是算法伪代码。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今天我想从研究背景、研究思路与研究方法三个方面介绍我的研究。</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a:t>
            </a:fld>
            <a:endParaRPr kumimoji="1" lang="zh-CN" altLang="en-US"/>
          </a:p>
        </p:txBody>
      </p:sp>
    </p:spTree>
    <p:extLst>
      <p:ext uri="{BB962C8B-B14F-4D97-AF65-F5344CB8AC3E}">
        <p14:creationId xmlns:p14="http://schemas.microsoft.com/office/powerpoint/2010/main" val="19011460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1632383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主题经验提取算法首先将时间树上的节点网格化，然后为每个节点设置以网格边长</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倍为边长的范围，如果两节点的范围有重合则将他们聚为一类，如果不重合则不聚为一类，这样可以将时间树上的节点划分为不同子任务，以此提取主题经验。这是算法为代码。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主题经验提取算法首先将时间树上的节点网格化，然后为每个节点设置以网格边长</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倍为边长的范围，如果两节点的范围有重合则将他们聚为一类，这样可以将时间树上的节点划分为不同子任务，以此提取主题经验。这是算法为代码。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163307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我们设计实验验证了主题经验提取算法的有效性，这是实验结果。</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24</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我们设计实验验证了主题经验提取算法的有效性，这是实验结果。</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25</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有了搜索经验提取方法，</a:t>
            </a:r>
            <a:r>
              <a:rPr lang="zh-CN" altLang="zh-CN" sz="1200" kern="1200" dirty="0" smtClean="0">
                <a:solidFill>
                  <a:schemeClr val="tx1"/>
                </a:solidFill>
                <a:effectLst/>
                <a:latin typeface="+mn-lt"/>
                <a:ea typeface="+mn-ea"/>
                <a:cs typeface="+mn-cs"/>
              </a:rPr>
              <a:t>我们就可以想办法利用搜索经验进行查询推荐了，面向搜索经验的查询推荐方法分为面向因果经验的查询推荐方法、子任务内部的查询推荐方法以及跨子任务的查询推荐方法三种。</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26</a:t>
            </a:fld>
            <a:endParaRPr kumimoji="1" lang="zh-CN" altLang="en-US"/>
          </a:p>
        </p:txBody>
      </p:sp>
    </p:spTree>
    <p:extLst>
      <p:ext uri="{BB962C8B-B14F-4D97-AF65-F5344CB8AC3E}">
        <p14:creationId xmlns:p14="http://schemas.microsoft.com/office/powerpoint/2010/main" val="1248931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在具体介绍这三种方法之前，</a:t>
            </a:r>
            <a:r>
              <a:rPr lang="zh-CN" altLang="zh-CN" sz="1200" kern="1200" dirty="0" smtClean="0">
                <a:solidFill>
                  <a:schemeClr val="tx1"/>
                </a:solidFill>
                <a:effectLst/>
                <a:latin typeface="+mn-lt"/>
                <a:ea typeface="+mn-ea"/>
                <a:cs typeface="+mn-cs"/>
              </a:rPr>
              <a:t>我</a:t>
            </a:r>
            <a:r>
              <a:rPr lang="zh-CN" altLang="en-US" sz="1200" kern="1200" dirty="0" smtClean="0">
                <a:solidFill>
                  <a:schemeClr val="tx1"/>
                </a:solidFill>
                <a:effectLst/>
                <a:latin typeface="+mn-lt"/>
                <a:ea typeface="+mn-ea"/>
                <a:cs typeface="+mn-cs"/>
              </a:rPr>
              <a:t>想我们</a:t>
            </a:r>
            <a:r>
              <a:rPr lang="zh-CN" altLang="zh-CN" sz="1200" kern="1200" dirty="0" smtClean="0">
                <a:solidFill>
                  <a:schemeClr val="tx1"/>
                </a:solidFill>
                <a:effectLst/>
                <a:latin typeface="+mn-lt"/>
                <a:ea typeface="+mn-ea"/>
                <a:cs typeface="+mn-cs"/>
              </a:rPr>
              <a:t>来看一下查询推荐方法和搜索经验提取方法的对应关系。面向因果经验的查询推荐方法利用提取的因果经验进行查询推荐，子任务内部的查询推荐方法和跨子任务的查询推荐方法都面向主题经验。只不过面向主题经验查询推荐之前需要先进行主题经验的合并处理，因此这里要加一层主题经验合并算法。</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27</a:t>
            </a:fld>
            <a:endParaRPr kumimoji="1" lang="zh-CN" altLang="en-US"/>
          </a:p>
        </p:txBody>
      </p:sp>
    </p:spTree>
    <p:extLst>
      <p:ext uri="{BB962C8B-B14F-4D97-AF65-F5344CB8AC3E}">
        <p14:creationId xmlns:p14="http://schemas.microsoft.com/office/powerpoint/2010/main" val="1230267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只不过面向主题经验查询推荐之前需要先进行主题经验的合并处理，因此这里要加一层主题经验合并算法。</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28</a:t>
            </a:fld>
            <a:endParaRPr kumimoji="1" lang="zh-CN" altLang="en-US"/>
          </a:p>
        </p:txBody>
      </p:sp>
    </p:spTree>
    <p:extLst>
      <p:ext uri="{BB962C8B-B14F-4D97-AF65-F5344CB8AC3E}">
        <p14:creationId xmlns:p14="http://schemas.microsoft.com/office/powerpoint/2010/main" val="7690283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面向因果经验的查询推荐方法是将用户提交的查询，与因果经验集合中的查询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查询序列进行匹配和筛选，得到匹配度最高的查询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查询序列进行推荐。</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29</a:t>
            </a:fld>
            <a:endParaRPr kumimoji="1" lang="zh-CN" altLang="en-US"/>
          </a:p>
        </p:txBody>
      </p:sp>
    </p:spTree>
    <p:extLst>
      <p:ext uri="{BB962C8B-B14F-4D97-AF65-F5344CB8AC3E}">
        <p14:creationId xmlns:p14="http://schemas.microsoft.com/office/powerpoint/2010/main" val="918469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首先介绍一下复杂搜索，复杂搜索描述了用户在进行搜索过程中的</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种典型场景：系统对信息的索引不够充分、搜索任务本身需要浏览及探索以及用户难以对查询进行组织或定位信息领域。</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a:t>
            </a:fld>
            <a:endParaRPr kumimoji="1" lang="zh-CN" altLang="en-US"/>
          </a:p>
        </p:txBody>
      </p:sp>
    </p:spTree>
    <p:extLst>
      <p:ext uri="{BB962C8B-B14F-4D97-AF65-F5344CB8AC3E}">
        <p14:creationId xmlns:p14="http://schemas.microsoft.com/office/powerpoint/2010/main" val="13039209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面向主题经验的查询推荐首先要进行主题经验合并，将提取出的每一个用户的子任务子树集合分别合并为含有用户所提交查询的子任务子树和不含</a:t>
            </a:r>
            <a:r>
              <a:rPr lang="zh-CN" altLang="en-US" sz="1200" kern="1200" dirty="0" smtClean="0">
                <a:solidFill>
                  <a:schemeClr val="tx1"/>
                </a:solidFill>
                <a:effectLst/>
                <a:latin typeface="+mn-lt"/>
                <a:ea typeface="+mn-ea"/>
                <a:cs typeface="+mn-cs"/>
              </a:rPr>
              <a:t>有</a:t>
            </a:r>
            <a:r>
              <a:rPr lang="zh-CN" altLang="zh-CN" sz="1200" kern="1200" dirty="0" smtClean="0">
                <a:solidFill>
                  <a:schemeClr val="tx1"/>
                </a:solidFill>
                <a:effectLst/>
                <a:latin typeface="+mn-lt"/>
                <a:ea typeface="+mn-ea"/>
                <a:cs typeface="+mn-cs"/>
              </a:rPr>
              <a:t>用户所提交查询的子任务子树集合。</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30</a:t>
            </a:fld>
            <a:endParaRPr kumimoji="1" lang="zh-CN" altLang="en-US"/>
          </a:p>
        </p:txBody>
      </p:sp>
    </p:spTree>
    <p:extLst>
      <p:ext uri="{BB962C8B-B14F-4D97-AF65-F5344CB8AC3E}">
        <p14:creationId xmlns:p14="http://schemas.microsoft.com/office/powerpoint/2010/main" val="16908875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含有用户所提交查询的子任务有向图用于子任务内部的查询推荐，不含有用户所提交查询的子任务有向图集合用于跨子任务的查询推荐。</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31</a:t>
            </a:fld>
            <a:endParaRPr kumimoji="1" lang="zh-CN" altLang="en-US"/>
          </a:p>
        </p:txBody>
      </p:sp>
    </p:spTree>
    <p:extLst>
      <p:ext uri="{BB962C8B-B14F-4D97-AF65-F5344CB8AC3E}">
        <p14:creationId xmlns:p14="http://schemas.microsoft.com/office/powerpoint/2010/main" val="12972566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这是算法伪代码。</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32</a:t>
            </a:fld>
            <a:endParaRPr kumimoji="1" lang="zh-CN" altLang="en-US"/>
          </a:p>
        </p:txBody>
      </p:sp>
    </p:spTree>
    <p:extLst>
      <p:ext uri="{BB962C8B-B14F-4D97-AF65-F5344CB8AC3E}">
        <p14:creationId xmlns:p14="http://schemas.microsoft.com/office/powerpoint/2010/main" val="6372895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子任务内部的查询推荐方法首先计算很有用户所提交查询的子任务有向图中所有节点的</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值，取出</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值最高的节点作为推荐节点，然后计算从用户提交的查询节点到推荐节点的最优路径。</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33</a:t>
            </a:fld>
            <a:endParaRPr kumimoji="1" lang="zh-CN" altLang="en-US"/>
          </a:p>
        </p:txBody>
      </p:sp>
    </p:spTree>
    <p:extLst>
      <p:ext uri="{BB962C8B-B14F-4D97-AF65-F5344CB8AC3E}">
        <p14:creationId xmlns:p14="http://schemas.microsoft.com/office/powerpoint/2010/main" val="8519820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跨子任务的查询推荐方法针对不含有用户所提交查询的子任务有向图集合中的每一张子任务有向图，计算出</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值最高的节点作为推荐节点，再计算求得从推荐节点出发，</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值最高的几条路径作为推荐路径。</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34</a:t>
            </a:fld>
            <a:endParaRPr kumimoji="1" lang="zh-CN" altLang="en-US"/>
          </a:p>
        </p:txBody>
      </p:sp>
    </p:spTree>
    <p:extLst>
      <p:ext uri="{BB962C8B-B14F-4D97-AF65-F5344CB8AC3E}">
        <p14:creationId xmlns:p14="http://schemas.microsoft.com/office/powerpoint/2010/main" val="1334559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同样我们也设计实验验证了面向搜索经验的查询推荐方法的有效性。这是实验结果。</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35</a:t>
            </a:fld>
            <a:endParaRPr kumimoji="1" lang="zh-CN" altLang="en-US"/>
          </a:p>
        </p:txBody>
      </p:sp>
    </p:spTree>
    <p:extLst>
      <p:ext uri="{BB962C8B-B14F-4D97-AF65-F5344CB8AC3E}">
        <p14:creationId xmlns:p14="http://schemas.microsoft.com/office/powerpoint/2010/main" val="8459063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在上述理论的基础上我们设计并实现了面向搜索经验的查询推荐系统。这是系统架构和系统实例。</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36</a:t>
            </a:fld>
            <a:endParaRPr kumimoji="1" lang="zh-CN" altLang="en-US"/>
          </a:p>
        </p:txBody>
      </p:sp>
    </p:spTree>
    <p:extLst>
      <p:ext uri="{BB962C8B-B14F-4D97-AF65-F5344CB8AC3E}">
        <p14:creationId xmlns:p14="http://schemas.microsoft.com/office/powerpoint/2010/main" val="17670219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37</a:t>
            </a:fld>
            <a:endParaRPr kumimoji="1" lang="zh-CN" altLang="en-US"/>
          </a:p>
        </p:txBody>
      </p:sp>
    </p:spTree>
    <p:extLst>
      <p:ext uri="{BB962C8B-B14F-4D97-AF65-F5344CB8AC3E}">
        <p14:creationId xmlns:p14="http://schemas.microsoft.com/office/powerpoint/2010/main" val="18307800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我的讲解内容就是这些，谢谢各位老师。</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38</a:t>
            </a:fld>
            <a:endParaRPr kumimoji="1" lang="zh-CN" altLang="en-US"/>
          </a:p>
        </p:txBody>
      </p:sp>
    </p:spTree>
    <p:extLst>
      <p:ext uri="{BB962C8B-B14F-4D97-AF65-F5344CB8AC3E}">
        <p14:creationId xmlns:p14="http://schemas.microsoft.com/office/powerpoint/2010/main" val="1982337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复杂搜索的特性决定了用户的复杂搜索过程常常具有：周期长、间断多以及信息负载重的特点。</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4</a:t>
            </a:fld>
            <a:endParaRPr kumimoji="1" lang="zh-CN" altLang="en-US"/>
          </a:p>
        </p:txBody>
      </p:sp>
    </p:spTree>
    <p:extLst>
      <p:ext uri="{BB962C8B-B14F-4D97-AF65-F5344CB8AC3E}">
        <p14:creationId xmlns:p14="http://schemas.microsoft.com/office/powerpoint/2010/main" val="2076155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传统的查询推荐方法不能很好地利用复杂搜索特性进行查询推荐，因此我们希望提出一种针对复杂搜索的查询推荐方法，以帮助用户在复杂搜索过程中更高效地达成信息需求。</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5</a:t>
            </a:fld>
            <a:endParaRPr kumimoji="1" lang="zh-CN" altLang="en-US"/>
          </a:p>
        </p:txBody>
      </p:sp>
    </p:spTree>
    <p:extLst>
      <p:ext uri="{BB962C8B-B14F-4D97-AF65-F5344CB8AC3E}">
        <p14:creationId xmlns:p14="http://schemas.microsoft.com/office/powerpoint/2010/main" val="1623007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在此前的研究中我们我们实验室提出了时间树理论帮助用户管理复杂搜索过程。时间树将用户在复杂搜索过程中进行的查询用圆圈表示，将用户进行的点击用方块表示。并将他们组织称一棵树的形式。</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在此前的研究中我们我们实验室提出了时间树理论帮助用户管理复杂搜索过程。时间树将用户在复杂搜索过程中进行的查询用圆圈表示，将用户进行的点击用方块表示。并将他们组织称一棵树的形式。</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由于时间树的结构特性，用户从时间树中能够很容易地获取到以下信息：</a:t>
            </a:r>
          </a:p>
          <a:p>
            <a:r>
              <a:rPr lang="zh-CN" altLang="zh-CN" sz="1200" kern="1200" dirty="0" smtClean="0">
                <a:solidFill>
                  <a:schemeClr val="tx1"/>
                </a:solidFill>
                <a:effectLst/>
                <a:latin typeface="+mn-lt"/>
                <a:ea typeface="+mn-ea"/>
                <a:cs typeface="+mn-cs"/>
              </a:rPr>
              <a:t>节点产生的相对时间顺序。</a:t>
            </a:r>
          </a:p>
          <a:p>
            <a:r>
              <a:rPr lang="zh-CN" altLang="zh-CN" sz="1200" kern="1200" dirty="0" smtClean="0">
                <a:solidFill>
                  <a:schemeClr val="tx1"/>
                </a:solidFill>
                <a:effectLst/>
                <a:latin typeface="+mn-lt"/>
                <a:ea typeface="+mn-ea"/>
                <a:cs typeface="+mn-cs"/>
              </a:rPr>
              <a:t>查询的来源。</a:t>
            </a:r>
          </a:p>
          <a:p>
            <a:r>
              <a:rPr lang="zh-CN" altLang="zh-CN" sz="1200" kern="1200" dirty="0" smtClean="0">
                <a:solidFill>
                  <a:schemeClr val="tx1"/>
                </a:solidFill>
                <a:effectLst/>
                <a:latin typeface="+mn-lt"/>
                <a:ea typeface="+mn-ea"/>
                <a:cs typeface="+mn-cs"/>
              </a:rPr>
              <a:t>子任务的划分。</a:t>
            </a:r>
          </a:p>
          <a:p>
            <a:r>
              <a:rPr lang="zh-CN" altLang="zh-CN" sz="1200" kern="1200" dirty="0" smtClean="0">
                <a:solidFill>
                  <a:schemeClr val="tx1"/>
                </a:solidFill>
                <a:effectLst/>
                <a:latin typeface="+mn-lt"/>
                <a:ea typeface="+mn-ea"/>
                <a:cs typeface="+mn-cs"/>
              </a:rPr>
              <a:t>我们猜想，既然时间树能够帮助用户获得这些信息，很有可能是因为时间树中蕴含了用户在复杂搜索过程中产生的高质量的搜索经验。于是就有了我们这个，面向搜索经验的查询推荐方法研究。</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那么本研究的研究思路是这样的：作为本研究的基础，首先我们验证时间树中蕴含高质量的搜索经验，然后我们研究如何提取搜索经验，再搞定如何利用提取的搜索经验进行查询推荐。最后我们将理论应用于实践，设计实现面向搜索经验的查询推荐系统。</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1.bin"/><Relationship Id="rId5" Type="http://schemas.openxmlformats.org/officeDocument/2006/relationships/package" Target="../embeddings/Microsoft_Word___1.docx"/><Relationship Id="rId6" Type="http://schemas.openxmlformats.org/officeDocument/2006/relationships/image" Target="../media/image2.emf"/><Relationship Id="rId7" Type="http://schemas.openxmlformats.org/officeDocument/2006/relationships/oleObject" Target="../embeddings/oleObject2.bin"/><Relationship Id="rId8" Type="http://schemas.openxmlformats.org/officeDocument/2006/relationships/package" Target="../embeddings/Microsoft_Word___2.docx"/><Relationship Id="rId9"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1" Type="http://schemas.openxmlformats.org/officeDocument/2006/relationships/package" Target="../embeddings/Microsoft_Word___5.docx"/><Relationship Id="rId12" Type="http://schemas.openxmlformats.org/officeDocument/2006/relationships/image" Target="../media/image6.emf"/><Relationship Id="rId13" Type="http://schemas.openxmlformats.org/officeDocument/2006/relationships/oleObject" Target="../embeddings/oleObject6.bin"/><Relationship Id="rId14" Type="http://schemas.openxmlformats.org/officeDocument/2006/relationships/package" Target="../embeddings/Microsoft_Word___6.docx"/><Relationship Id="rId15"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notesSlide" Target="../notesSlides/notesSlide14.xml"/><Relationship Id="rId4" Type="http://schemas.openxmlformats.org/officeDocument/2006/relationships/oleObject" Target="../embeddings/oleObject3.bin"/><Relationship Id="rId5" Type="http://schemas.openxmlformats.org/officeDocument/2006/relationships/package" Target="../embeddings/Microsoft_Word___3.docx"/><Relationship Id="rId6" Type="http://schemas.openxmlformats.org/officeDocument/2006/relationships/image" Target="../media/image4.emf"/><Relationship Id="rId7" Type="http://schemas.openxmlformats.org/officeDocument/2006/relationships/oleObject" Target="../embeddings/oleObject4.bin"/><Relationship Id="rId8" Type="http://schemas.openxmlformats.org/officeDocument/2006/relationships/package" Target="../embeddings/Microsoft_Word___4.docx"/><Relationship Id="rId9" Type="http://schemas.openxmlformats.org/officeDocument/2006/relationships/image" Target="../media/image5.emf"/><Relationship Id="rId10" Type="http://schemas.openxmlformats.org/officeDocument/2006/relationships/oleObject" Target="../embeddings/oleObject5.bin"/></Relationships>
</file>

<file path=ppt/slides/_rels/slide15.xml.rels><?xml version="1.0" encoding="UTF-8" standalone="yes"?>
<Relationships xmlns="http://schemas.openxmlformats.org/package/2006/relationships"><Relationship Id="rId11" Type="http://schemas.openxmlformats.org/officeDocument/2006/relationships/package" Target="../embeddings/Microsoft_Word___9.docx"/><Relationship Id="rId12" Type="http://schemas.openxmlformats.org/officeDocument/2006/relationships/image" Target="../media/image10.emf"/><Relationship Id="rId13" Type="http://schemas.openxmlformats.org/officeDocument/2006/relationships/oleObject" Target="../embeddings/oleObject10.bin"/><Relationship Id="rId14" Type="http://schemas.openxmlformats.org/officeDocument/2006/relationships/package" Target="../embeddings/Microsoft_Word___10.docx"/><Relationship Id="rId15"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notesSlide" Target="../notesSlides/notesSlide15.xml"/><Relationship Id="rId4" Type="http://schemas.openxmlformats.org/officeDocument/2006/relationships/oleObject" Target="../embeddings/oleObject7.bin"/><Relationship Id="rId5" Type="http://schemas.openxmlformats.org/officeDocument/2006/relationships/package" Target="../embeddings/Microsoft_Word___7.docx"/><Relationship Id="rId6" Type="http://schemas.openxmlformats.org/officeDocument/2006/relationships/image" Target="../media/image8.emf"/><Relationship Id="rId7" Type="http://schemas.openxmlformats.org/officeDocument/2006/relationships/oleObject" Target="../embeddings/oleObject8.bin"/><Relationship Id="rId8" Type="http://schemas.openxmlformats.org/officeDocument/2006/relationships/package" Target="../embeddings/Microsoft_Word___8.docx"/><Relationship Id="rId9" Type="http://schemas.openxmlformats.org/officeDocument/2006/relationships/image" Target="../media/image9.emf"/><Relationship Id="rId10" Type="http://schemas.openxmlformats.org/officeDocument/2006/relationships/oleObject" Target="../embeddings/oleObject9.bin"/></Relationships>
</file>

<file path=ppt/slides/_rels/slide16.xml.rels><?xml version="1.0" encoding="UTF-8" standalone="yes"?>
<Relationships xmlns="http://schemas.openxmlformats.org/package/2006/relationships"><Relationship Id="rId11" Type="http://schemas.openxmlformats.org/officeDocument/2006/relationships/package" Target="../embeddings/Microsoft_Word___13.docx"/><Relationship Id="rId12" Type="http://schemas.openxmlformats.org/officeDocument/2006/relationships/image" Target="../media/image14.emf"/><Relationship Id="rId13" Type="http://schemas.openxmlformats.org/officeDocument/2006/relationships/oleObject" Target="../embeddings/oleObject14.bin"/><Relationship Id="rId14" Type="http://schemas.openxmlformats.org/officeDocument/2006/relationships/package" Target="../embeddings/Microsoft_Word___14.docx"/><Relationship Id="rId15"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notesSlide" Target="../notesSlides/notesSlide16.xml"/><Relationship Id="rId4" Type="http://schemas.openxmlformats.org/officeDocument/2006/relationships/oleObject" Target="../embeddings/oleObject11.bin"/><Relationship Id="rId5" Type="http://schemas.openxmlformats.org/officeDocument/2006/relationships/package" Target="../embeddings/Microsoft_Word___11.docx"/><Relationship Id="rId6" Type="http://schemas.openxmlformats.org/officeDocument/2006/relationships/image" Target="../media/image12.emf"/><Relationship Id="rId7" Type="http://schemas.openxmlformats.org/officeDocument/2006/relationships/oleObject" Target="../embeddings/oleObject12.bin"/><Relationship Id="rId8" Type="http://schemas.openxmlformats.org/officeDocument/2006/relationships/package" Target="../embeddings/Microsoft_Word___12.docx"/><Relationship Id="rId9" Type="http://schemas.openxmlformats.org/officeDocument/2006/relationships/image" Target="../media/image13.emf"/><Relationship Id="rId10" Type="http://schemas.openxmlformats.org/officeDocument/2006/relationships/oleObject" Target="../embeddings/oleObject13.bin"/></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oleObject" Target="../embeddings/oleObject15.bin"/><Relationship Id="rId5" Type="http://schemas.openxmlformats.org/officeDocument/2006/relationships/package" Target="../embeddings/Microsoft_Word___15.docx"/><Relationship Id="rId6" Type="http://schemas.openxmlformats.org/officeDocument/2006/relationships/image" Target="../media/image16.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4" Type="http://schemas.openxmlformats.org/officeDocument/2006/relationships/oleObject" Target="../embeddings/oleObject16.bin"/><Relationship Id="rId5" Type="http://schemas.openxmlformats.org/officeDocument/2006/relationships/package" Target="../embeddings/Microsoft_Word___16.docx"/><Relationship Id="rId6"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4" Type="http://schemas.openxmlformats.org/officeDocument/2006/relationships/oleObject" Target="../embeddings/oleObject17.bin"/><Relationship Id="rId5" Type="http://schemas.openxmlformats.org/officeDocument/2006/relationships/package" Target="../embeddings/Microsoft_Word___17.docx"/><Relationship Id="rId6" Type="http://schemas.openxmlformats.org/officeDocument/2006/relationships/image" Target="../media/image19.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4" Type="http://schemas.openxmlformats.org/officeDocument/2006/relationships/oleObject" Target="../embeddings/oleObject18.bin"/><Relationship Id="rId5" Type="http://schemas.openxmlformats.org/officeDocument/2006/relationships/package" Target="../embeddings/Microsoft_Word___18.docx"/><Relationship Id="rId6" Type="http://schemas.openxmlformats.org/officeDocument/2006/relationships/image" Target="../media/image20.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4" Type="http://schemas.openxmlformats.org/officeDocument/2006/relationships/oleObject" Target="../embeddings/oleObject19.bin"/><Relationship Id="rId5" Type="http://schemas.openxmlformats.org/officeDocument/2006/relationships/package" Target="../embeddings/Microsoft_Word___19.docx"/><Relationship Id="rId6" Type="http://schemas.openxmlformats.org/officeDocument/2006/relationships/image" Target="../media/image21.emf"/><Relationship Id="rId7" Type="http://schemas.openxmlformats.org/officeDocument/2006/relationships/oleObject" Target="../embeddings/oleObject20.bin"/><Relationship Id="rId8" Type="http://schemas.openxmlformats.org/officeDocument/2006/relationships/package" Target="../embeddings/Microsoft_Word___20.docx"/><Relationship Id="rId9" Type="http://schemas.openxmlformats.org/officeDocument/2006/relationships/image" Target="../media/image22.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4" Type="http://schemas.openxmlformats.org/officeDocument/2006/relationships/oleObject" Target="../embeddings/oleObject21.bin"/><Relationship Id="rId5" Type="http://schemas.openxmlformats.org/officeDocument/2006/relationships/package" Target="../embeddings/Microsoft_Word___21.docx"/><Relationship Id="rId6" Type="http://schemas.openxmlformats.org/officeDocument/2006/relationships/image" Target="../media/image23.emf"/><Relationship Id="rId7" Type="http://schemas.openxmlformats.org/officeDocument/2006/relationships/oleObject" Target="../embeddings/oleObject22.bin"/><Relationship Id="rId8" Type="http://schemas.openxmlformats.org/officeDocument/2006/relationships/package" Target="../embeddings/Microsoft_Word___22.docx"/><Relationship Id="rId9" Type="http://schemas.openxmlformats.org/officeDocument/2006/relationships/image" Target="../media/image24.emf"/><Relationship Id="rId1" Type="http://schemas.openxmlformats.org/officeDocument/2006/relationships/vmlDrawing" Target="../drawings/vmlDrawing10.vml"/><Relationship Id="rId2"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a:latin typeface="Microsoft YaHei" charset="-122"/>
                <a:ea typeface="Microsoft YaHei" charset="-122"/>
                <a:cs typeface="Microsoft YaHei" charset="-122"/>
              </a:rPr>
              <a:t>面向搜索经验的</a:t>
            </a:r>
            <a:r>
              <a:rPr lang="en-US" altLang="zh-CN" dirty="0">
                <a:latin typeface="Microsoft YaHei" charset="-122"/>
                <a:ea typeface="Microsoft YaHei" charset="-122"/>
                <a:cs typeface="Microsoft YaHei" charset="-122"/>
              </a:rPr>
              <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查询推荐方法研究</a:t>
            </a:r>
          </a:p>
        </p:txBody>
      </p:sp>
      <p:sp>
        <p:nvSpPr>
          <p:cNvPr id="3" name="副标题 2"/>
          <p:cNvSpPr>
            <a:spLocks noGrp="1"/>
          </p:cNvSpPr>
          <p:nvPr>
            <p:ph type="subTitle" idx="1"/>
          </p:nvPr>
        </p:nvSpPr>
        <p:spPr>
          <a:xfrm>
            <a:off x="6112192" y="4758928"/>
            <a:ext cx="2791778" cy="1241822"/>
          </a:xfrm>
        </p:spPr>
        <p:txBody>
          <a:bodyPr>
            <a:normAutofit fontScale="85000" lnSpcReduction="10000"/>
          </a:bodyPr>
          <a:lstStyle/>
          <a:p>
            <a:pPr algn="just"/>
            <a:r>
              <a:rPr lang="zh-CN" altLang="en-US" dirty="0">
                <a:latin typeface="Microsoft YaHei" charset="-122"/>
                <a:ea typeface="Microsoft YaHei" charset="-122"/>
                <a:cs typeface="Microsoft YaHei" charset="-122"/>
              </a:rPr>
              <a:t>答辩人：刘大力</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专业：计算机应用技术</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导师：张斌</a:t>
            </a:r>
          </a:p>
        </p:txBody>
      </p:sp>
    </p:spTree>
    <p:extLst>
      <p:ext uri="{BB962C8B-B14F-4D97-AF65-F5344CB8AC3E}">
        <p14:creationId xmlns:p14="http://schemas.microsoft.com/office/powerpoint/2010/main" val="26874432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772545" y="2866249"/>
            <a:ext cx="46367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a:t>
            </a:r>
            <a:endParaRPr kumimoji="1" lang="en-US" altLang="zh-CN" sz="2400" dirty="0">
              <a:latin typeface="Microsoft YaHei" charset="-122"/>
              <a:ea typeface="Microsoft YaHei" charset="-122"/>
              <a:cs typeface="Microsoft YaHei" charset="-122"/>
            </a:endParaRPr>
          </a:p>
          <a:p>
            <a:r>
              <a:rPr kumimoji="1" lang="zh-CN" altLang="en-US" sz="2400" b="1" dirty="0" smtClean="0">
                <a:latin typeface="Microsoft YaHei" charset="-122"/>
                <a:ea typeface="Microsoft YaHei" charset="-122"/>
                <a:cs typeface="Microsoft YaHei" charset="-122"/>
              </a:rPr>
              <a:t>因果经验</a:t>
            </a:r>
            <a:r>
              <a:rPr kumimoji="1" lang="zh-CN" altLang="en-US" sz="2400" dirty="0" smtClean="0">
                <a:latin typeface="Microsoft YaHei" charset="-122"/>
                <a:ea typeface="Microsoft YaHei" charset="-122"/>
                <a:cs typeface="Microsoft YaHei" charset="-122"/>
              </a:rPr>
              <a:t>以及</a:t>
            </a:r>
            <a:r>
              <a:rPr kumimoji="1" lang="zh-CN" altLang="en-US" sz="2400" b="1" dirty="0" smtClean="0">
                <a:latin typeface="Microsoft YaHei" charset="-122"/>
                <a:ea typeface="Microsoft YaHei" charset="-122"/>
                <a:cs typeface="Microsoft YaHei" charset="-122"/>
              </a:rPr>
              <a:t>主题经验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156" name="文档" r:id="rId5" imgW="5486400" imgH="1219200" progId="Word.Document.12">
                  <p:embed/>
                </p:oleObj>
              </mc:Choice>
              <mc:Fallback>
                <p:oleObj name="文档" r:id="rId5" imgW="5486400" imgH="1219200" progId="Word.Document.12">
                  <p:embed/>
                  <p:pic>
                    <p:nvPicPr>
                      <p:cNvPr id="0" name=""/>
                      <p:cNvPicPr/>
                      <p:nvPr/>
                    </p:nvPicPr>
                    <p:blipFill>
                      <a:blip r:embed="rId6"/>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157" name="文档" r:id="rId8" imgW="5486400" imgH="2971800" progId="Word.Document.12">
                  <p:embed/>
                </p:oleObj>
              </mc:Choice>
              <mc:Fallback>
                <p:oleObj name="文档" r:id="rId8" imgW="5486400" imgH="2971800" progId="Word.Document.12">
                  <p:embed/>
                  <p:pic>
                    <p:nvPicPr>
                      <p:cNvPr id="0" name=""/>
                      <p:cNvPicPr/>
                      <p:nvPr/>
                    </p:nvPicPr>
                    <p:blipFill>
                      <a:blip r:embed="rId9"/>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300" name="文档" r:id="rId5" imgW="5486400" imgH="1422400" progId="Word.Document.12">
                  <p:embed/>
                </p:oleObj>
              </mc:Choice>
              <mc:Fallback>
                <p:oleObj name="文档" r:id="rId5" imgW="5486400" imgH="1422400" progId="Word.Document.12">
                  <p:embed/>
                  <p:pic>
                    <p:nvPicPr>
                      <p:cNvPr id="0" name=""/>
                      <p:cNvPicPr/>
                      <p:nvPr/>
                    </p:nvPicPr>
                    <p:blipFill>
                      <a:blip r:embed="rId6"/>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301"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302" name="文档" r:id="rId11" imgW="5486400" imgH="1409700" progId="Word.Document.12">
                  <p:embed/>
                </p:oleObj>
              </mc:Choice>
              <mc:Fallback>
                <p:oleObj name="文档" r:id="rId11" imgW="5486400" imgH="1409700" progId="Word.Document.12">
                  <p:embed/>
                  <p:pic>
                    <p:nvPicPr>
                      <p:cNvPr id="0" name=""/>
                      <p:cNvPicPr/>
                      <p:nvPr/>
                    </p:nvPicPr>
                    <p:blipFill>
                      <a:blip r:embed="rId12"/>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303" name="文档" r:id="rId14" imgW="5486400" imgH="1409700" progId="Word.Document.12">
                  <p:embed/>
                </p:oleObj>
              </mc:Choice>
              <mc:Fallback>
                <p:oleObj name="文档" r:id="rId14" imgW="5486400" imgH="1409700" progId="Word.Document.12">
                  <p:embed/>
                  <p:pic>
                    <p:nvPicPr>
                      <p:cNvPr id="0" name=""/>
                      <p:cNvPicPr/>
                      <p:nvPr/>
                    </p:nvPicPr>
                    <p:blipFill>
                      <a:blip r:embed="rId15"/>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325" name="文档" r:id="rId5" imgW="5562600" imgH="1625600" progId="Word.Document.12">
                  <p:embed/>
                </p:oleObj>
              </mc:Choice>
              <mc:Fallback>
                <p:oleObj name="文档" r:id="rId5" imgW="5562600" imgH="1625600" progId="Word.Document.12">
                  <p:embed/>
                  <p:pic>
                    <p:nvPicPr>
                      <p:cNvPr id="0" name=""/>
                      <p:cNvPicPr/>
                      <p:nvPr/>
                    </p:nvPicPr>
                    <p:blipFill>
                      <a:blip r:embed="rId6"/>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326" name="文档" r:id="rId8" imgW="5765800" imgH="393700" progId="Word.Document.12">
                  <p:embed/>
                </p:oleObj>
              </mc:Choice>
              <mc:Fallback>
                <p:oleObj name="文档" r:id="rId8" imgW="5765800" imgH="393700" progId="Word.Document.12">
                  <p:embed/>
                  <p:pic>
                    <p:nvPicPr>
                      <p:cNvPr id="0" name=""/>
                      <p:cNvPicPr/>
                      <p:nvPr/>
                    </p:nvPicPr>
                    <p:blipFill>
                      <a:blip r:embed="rId9"/>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327" name="文档" r:id="rId11" imgW="5486400" imgH="1219200" progId="Word.Document.12">
                  <p:embed/>
                </p:oleObj>
              </mc:Choice>
              <mc:Fallback>
                <p:oleObj name="文档" r:id="rId11" imgW="5486400" imgH="1219200" progId="Word.Document.12">
                  <p:embed/>
                  <p:pic>
                    <p:nvPicPr>
                      <p:cNvPr id="0" name=""/>
                      <p:cNvPicPr/>
                      <p:nvPr/>
                    </p:nvPicPr>
                    <p:blipFill>
                      <a:blip r:embed="rId12"/>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328" name="文档" r:id="rId14" imgW="5486400" imgH="1219200" progId="Word.Document.12">
                  <p:embed/>
                </p:oleObj>
              </mc:Choice>
              <mc:Fallback>
                <p:oleObj name="文档" r:id="rId14" imgW="5486400" imgH="1219200" progId="Word.Document.12">
                  <p:embed/>
                  <p:pic>
                    <p:nvPicPr>
                      <p:cNvPr id="0" name=""/>
                      <p:cNvPicPr/>
                      <p:nvPr/>
                    </p:nvPicPr>
                    <p:blipFill>
                      <a:blip r:embed="rId15"/>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348" name="文档" r:id="rId5" imgW="3644900" imgH="1778000" progId="Word.Document.12">
                  <p:embed/>
                </p:oleObj>
              </mc:Choice>
              <mc:Fallback>
                <p:oleObj name="文档" r:id="rId5" imgW="3644900" imgH="1778000" progId="Word.Document.12">
                  <p:embed/>
                  <p:pic>
                    <p:nvPicPr>
                      <p:cNvPr id="0" name=""/>
                      <p:cNvPicPr/>
                      <p:nvPr/>
                    </p:nvPicPr>
                    <p:blipFill>
                      <a:blip r:embed="rId6"/>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349" name="文档" r:id="rId8" imgW="5765800" imgH="596900" progId="Word.Document.12">
                  <p:embed/>
                </p:oleObj>
              </mc:Choice>
              <mc:Fallback>
                <p:oleObj name="文档" r:id="rId8" imgW="5765800" imgH="596900" progId="Word.Document.12">
                  <p:embed/>
                  <p:pic>
                    <p:nvPicPr>
                      <p:cNvPr id="0" name=""/>
                      <p:cNvPicPr/>
                      <p:nvPr/>
                    </p:nvPicPr>
                    <p:blipFill>
                      <a:blip r:embed="rId9"/>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350" name="文档" r:id="rId11" imgW="3657600" imgH="1689100" progId="Word.Document.12">
                  <p:embed/>
                </p:oleObj>
              </mc:Choice>
              <mc:Fallback>
                <p:oleObj name="文档" r:id="rId11" imgW="3657600" imgH="1689100" progId="Word.Document.12">
                  <p:embed/>
                  <p:pic>
                    <p:nvPicPr>
                      <p:cNvPr id="0" name=""/>
                      <p:cNvPicPr/>
                      <p:nvPr/>
                    </p:nvPicPr>
                    <p:blipFill>
                      <a:blip r:embed="rId12"/>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351" name="文档" r:id="rId14" imgW="5765800" imgH="838200" progId="Word.Document.12">
                  <p:embed/>
                </p:oleObj>
              </mc:Choice>
              <mc:Fallback>
                <p:oleObj name="文档" r:id="rId14" imgW="5765800" imgH="838200" progId="Word.Document.12">
                  <p:embed/>
                  <p:pic>
                    <p:nvPicPr>
                      <p:cNvPr id="0" name=""/>
                      <p:cNvPicPr/>
                      <p:nvPr/>
                    </p:nvPicPr>
                    <p:blipFill>
                      <a:blip r:embed="rId15"/>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a:t>
            </a:r>
            <a:r>
              <a:rPr kumimoji="1" lang="zh-CN" altLang="en-US" sz="2400" b="1" dirty="0" smtClean="0">
                <a:latin typeface="Microsoft YaHei" charset="-122"/>
                <a:ea typeface="Microsoft YaHei" charset="-122"/>
                <a:cs typeface="Microsoft YaHei" charset="-122"/>
              </a:rPr>
              <a:t>因果经验提取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a:t>
            </a:r>
            <a:r>
              <a:rPr kumimoji="1" lang="zh-CN" altLang="en-US" sz="2400" b="1" dirty="0" smtClean="0">
                <a:latin typeface="Microsoft YaHei" charset="-122"/>
                <a:ea typeface="Microsoft YaHei" charset="-122"/>
                <a:cs typeface="Microsoft YaHei" charset="-122"/>
              </a:rPr>
              <a:t>主题经验提取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graphicFrame>
        <p:nvGraphicFramePr>
          <p:cNvPr id="27" name="对象 26"/>
          <p:cNvGraphicFramePr>
            <a:graphicFrameLocks noChangeAspect="1"/>
          </p:cNvGraphicFramePr>
          <p:nvPr>
            <p:extLst>
              <p:ext uri="{D42A27DB-BD31-4B8C-83A1-F6EECF244321}">
                <p14:modId xmlns:p14="http://schemas.microsoft.com/office/powerpoint/2010/main" val="1595276771"/>
              </p:ext>
            </p:extLst>
          </p:nvPr>
        </p:nvGraphicFramePr>
        <p:xfrm>
          <a:off x="1425863" y="1456459"/>
          <a:ext cx="5765800" cy="4610100"/>
        </p:xfrm>
        <a:graphic>
          <a:graphicData uri="http://schemas.openxmlformats.org/presentationml/2006/ole">
            <mc:AlternateContent xmlns:mc="http://schemas.openxmlformats.org/markup-compatibility/2006">
              <mc:Choice xmlns:v="urn:schemas-microsoft-com:vml" Requires="v">
                <p:oleObj spid="_x0000_s8243" name="文档" r:id="rId5" imgW="5765800" imgH="4610100" progId="Word.Document.12">
                  <p:embed/>
                </p:oleObj>
              </mc:Choice>
              <mc:Fallback>
                <p:oleObj name="文档" r:id="rId5" imgW="5765800" imgH="4610100" progId="Word.Document.12">
                  <p:embed/>
                  <p:pic>
                    <p:nvPicPr>
                      <p:cNvPr id="0" name=""/>
                      <p:cNvPicPr/>
                      <p:nvPr/>
                    </p:nvPicPr>
                    <p:blipFill>
                      <a:blip r:embed="rId6"/>
                      <a:stretch>
                        <a:fillRect/>
                      </a:stretch>
                    </p:blipFill>
                    <p:spPr>
                      <a:xfrm>
                        <a:off x="1425863" y="1456459"/>
                        <a:ext cx="5765800" cy="4610100"/>
                      </a:xfrm>
                      <a:prstGeom prst="rect">
                        <a:avLst/>
                      </a:prstGeom>
                    </p:spPr>
                  </p:pic>
                </p:oleObj>
              </mc:Fallback>
            </mc:AlternateContent>
          </a:graphicData>
        </a:graphic>
      </p:graphicFrame>
    </p:spTree>
    <p:extLst>
      <p:ext uri="{BB962C8B-B14F-4D97-AF65-F5344CB8AC3E}">
        <p14:creationId xmlns:p14="http://schemas.microsoft.com/office/powerpoint/2010/main" val="10865523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par>
                          <p:cTn id="269" fill="hold">
                            <p:stCondLst>
                              <p:cond delay="200"/>
                            </p:stCondLst>
                            <p:childTnLst>
                              <p:par>
                                <p:cTn id="270" presetID="10" presetClass="entr" presetSubtype="0" fill="hold" grpId="0" nodeType="afterEffect">
                                  <p:stCondLst>
                                    <p:cond delay="0"/>
                                  </p:stCondLst>
                                  <p:childTnLst>
                                    <p:set>
                                      <p:cBhvr>
                                        <p:cTn id="271" dur="1" fill="hold">
                                          <p:stCondLst>
                                            <p:cond delay="0"/>
                                          </p:stCondLst>
                                        </p:cTn>
                                        <p:tgtEl>
                                          <p:spTgt spid="90"/>
                                        </p:tgtEl>
                                        <p:attrNameLst>
                                          <p:attrName>style.visibility</p:attrName>
                                        </p:attrNameLst>
                                      </p:cBhvr>
                                      <p:to>
                                        <p:strVal val="visible"/>
                                      </p:to>
                                    </p:set>
                                    <p:animEffect transition="in" filter="fade">
                                      <p:cBhvr>
                                        <p:cTn id="272" dur="100"/>
                                        <p:tgtEl>
                                          <p:spTgt spid="90"/>
                                        </p:tgtEl>
                                      </p:cBhvr>
                                    </p:animEffect>
                                  </p:childTnLst>
                                </p:cTn>
                              </p:par>
                            </p:childTnLst>
                          </p:cTn>
                        </p:par>
                        <p:par>
                          <p:cTn id="273" fill="hold">
                            <p:stCondLst>
                              <p:cond delay="300"/>
                            </p:stCondLst>
                            <p:childTnLst>
                              <p:par>
                                <p:cTn id="274" presetID="10" presetClass="entr" presetSubtype="0" fill="hold" grpId="0" nodeType="afterEffect">
                                  <p:stCondLst>
                                    <p:cond delay="0"/>
                                  </p:stCondLst>
                                  <p:childTnLst>
                                    <p:set>
                                      <p:cBhvr>
                                        <p:cTn id="275" dur="1" fill="hold">
                                          <p:stCondLst>
                                            <p:cond delay="0"/>
                                          </p:stCondLst>
                                        </p:cTn>
                                        <p:tgtEl>
                                          <p:spTgt spid="3"/>
                                        </p:tgtEl>
                                        <p:attrNameLst>
                                          <p:attrName>style.visibility</p:attrName>
                                        </p:attrNameLst>
                                      </p:cBhvr>
                                      <p:to>
                                        <p:strVal val="visible"/>
                                      </p:to>
                                    </p:set>
                                    <p:animEffect transition="in" filter="fade">
                                      <p:cBhvr>
                                        <p:cTn id="276" dur="100"/>
                                        <p:tgtEl>
                                          <p:spTgt spid="3"/>
                                        </p:tgtEl>
                                      </p:cBhvr>
                                    </p:animEffect>
                                  </p:childTnLst>
                                </p:cTn>
                              </p:par>
                            </p:childTnLst>
                          </p:cTn>
                        </p:par>
                        <p:par>
                          <p:cTn id="277" fill="hold">
                            <p:stCondLst>
                              <p:cond delay="400"/>
                            </p:stCondLst>
                            <p:childTnLst>
                              <p:par>
                                <p:cTn id="278" presetID="10" presetClass="entr" presetSubtype="0" fill="hold" grpId="0" nodeType="afterEffect">
                                  <p:stCondLst>
                                    <p:cond delay="0"/>
                                  </p:stCondLst>
                                  <p:childTnLst>
                                    <p:set>
                                      <p:cBhvr>
                                        <p:cTn id="279" dur="1" fill="hold">
                                          <p:stCondLst>
                                            <p:cond delay="0"/>
                                          </p:stCondLst>
                                        </p:cTn>
                                        <p:tgtEl>
                                          <p:spTgt spid="93"/>
                                        </p:tgtEl>
                                        <p:attrNameLst>
                                          <p:attrName>style.visibility</p:attrName>
                                        </p:attrNameLst>
                                      </p:cBhvr>
                                      <p:to>
                                        <p:strVal val="visible"/>
                                      </p:to>
                                    </p:set>
                                    <p:animEffect transition="in" filter="fade">
                                      <p:cBhvr>
                                        <p:cTn id="280" dur="100"/>
                                        <p:tgtEl>
                                          <p:spTgt spid="93"/>
                                        </p:tgtEl>
                                      </p:cBhvr>
                                    </p:animEffect>
                                  </p:childTnLst>
                                </p:cTn>
                              </p:par>
                            </p:childTnLst>
                          </p:cTn>
                        </p:par>
                        <p:par>
                          <p:cTn id="281" fill="hold">
                            <p:stCondLst>
                              <p:cond delay="500"/>
                            </p:stCondLst>
                            <p:childTnLst>
                              <p:par>
                                <p:cTn id="282" presetID="10" presetClass="entr" presetSubtype="0" fill="hold" grpId="0" nodeType="afterEffect">
                                  <p:stCondLst>
                                    <p:cond delay="0"/>
                                  </p:stCondLst>
                                  <p:childTnLst>
                                    <p:set>
                                      <p:cBhvr>
                                        <p:cTn id="283" dur="1" fill="hold">
                                          <p:stCondLst>
                                            <p:cond delay="0"/>
                                          </p:stCondLst>
                                        </p:cTn>
                                        <p:tgtEl>
                                          <p:spTgt spid="94"/>
                                        </p:tgtEl>
                                        <p:attrNameLst>
                                          <p:attrName>style.visibility</p:attrName>
                                        </p:attrNameLst>
                                      </p:cBhvr>
                                      <p:to>
                                        <p:strVal val="visible"/>
                                      </p:to>
                                    </p:set>
                                    <p:animEffect transition="in" filter="fade">
                                      <p:cBhvr>
                                        <p:cTn id="284" dur="100"/>
                                        <p:tgtEl>
                                          <p:spTgt spid="94"/>
                                        </p:tgtEl>
                                      </p:cBhvr>
                                    </p:animEffect>
                                  </p:childTnLst>
                                </p:cTn>
                              </p:par>
                            </p:childTnLst>
                          </p:cTn>
                        </p:par>
                        <p:par>
                          <p:cTn id="285" fill="hold">
                            <p:stCondLst>
                              <p:cond delay="600"/>
                            </p:stCondLst>
                            <p:childTnLst>
                              <p:par>
                                <p:cTn id="286" presetID="10" presetClass="entr" presetSubtype="0" fill="hold" nodeType="afterEffect">
                                  <p:stCondLst>
                                    <p:cond delay="0"/>
                                  </p:stCondLst>
                                  <p:childTnLst>
                                    <p:set>
                                      <p:cBhvr>
                                        <p:cTn id="287" dur="1" fill="hold">
                                          <p:stCondLst>
                                            <p:cond delay="0"/>
                                          </p:stCondLst>
                                        </p:cTn>
                                        <p:tgtEl>
                                          <p:spTgt spid="30"/>
                                        </p:tgtEl>
                                        <p:attrNameLst>
                                          <p:attrName>style.visibility</p:attrName>
                                        </p:attrNameLst>
                                      </p:cBhvr>
                                      <p:to>
                                        <p:strVal val="visible"/>
                                      </p:to>
                                    </p:set>
                                    <p:animEffect transition="in" filter="fade">
                                      <p:cBhvr>
                                        <p:cTn id="288" dur="100"/>
                                        <p:tgtEl>
                                          <p:spTgt spid="30"/>
                                        </p:tgtEl>
                                      </p:cBhvr>
                                    </p:animEffect>
                                  </p:childTnLst>
                                </p:cTn>
                              </p:par>
                            </p:childTnLst>
                          </p:cTn>
                        </p:par>
                      </p:childTnLst>
                    </p:cTn>
                  </p:par>
                  <p:par>
                    <p:cTn id="289" fill="hold">
                      <p:stCondLst>
                        <p:cond delay="indefinite"/>
                      </p:stCondLst>
                      <p:childTnLst>
                        <p:par>
                          <p:cTn id="290" fill="hold">
                            <p:stCondLst>
                              <p:cond delay="0"/>
                            </p:stCondLst>
                            <p:childTnLst>
                              <p:par>
                                <p:cTn id="291" presetID="10" presetClass="exit" presetSubtype="0" fill="hold" grpId="1" nodeType="clickEffect">
                                  <p:stCondLst>
                                    <p:cond delay="0"/>
                                  </p:stCondLst>
                                  <p:childTnLst>
                                    <p:animEffect transition="out" filter="fade">
                                      <p:cBhvr>
                                        <p:cTn id="292" dur="500"/>
                                        <p:tgtEl>
                                          <p:spTgt spid="3"/>
                                        </p:tgtEl>
                                      </p:cBhvr>
                                    </p:animEffect>
                                    <p:set>
                                      <p:cBhvr>
                                        <p:cTn id="293" dur="1" fill="hold">
                                          <p:stCondLst>
                                            <p:cond delay="499"/>
                                          </p:stCondLst>
                                        </p:cTn>
                                        <p:tgtEl>
                                          <p:spTgt spid="3"/>
                                        </p:tgtEl>
                                        <p:attrNameLst>
                                          <p:attrName>style.visibility</p:attrName>
                                        </p:attrNameLst>
                                      </p:cBhvr>
                                      <p:to>
                                        <p:strVal val="hidden"/>
                                      </p:to>
                                    </p:set>
                                  </p:childTnLst>
                                </p:cTn>
                              </p:par>
                              <p:par>
                                <p:cTn id="294" presetID="10" presetClass="exit" presetSubtype="0" fill="hold" grpId="1" nodeType="withEffect">
                                  <p:stCondLst>
                                    <p:cond delay="0"/>
                                  </p:stCondLst>
                                  <p:childTnLst>
                                    <p:animEffect transition="out" filter="fade">
                                      <p:cBhvr>
                                        <p:cTn id="295" dur="500"/>
                                        <p:tgtEl>
                                          <p:spTgt spid="2"/>
                                        </p:tgtEl>
                                      </p:cBhvr>
                                    </p:animEffect>
                                    <p:set>
                                      <p:cBhvr>
                                        <p:cTn id="296" dur="1" fill="hold">
                                          <p:stCondLst>
                                            <p:cond delay="499"/>
                                          </p:stCondLst>
                                        </p:cTn>
                                        <p:tgtEl>
                                          <p:spTgt spid="2"/>
                                        </p:tgtEl>
                                        <p:attrNameLst>
                                          <p:attrName>style.visibility</p:attrName>
                                        </p:attrNameLst>
                                      </p:cBhvr>
                                      <p:to>
                                        <p:strVal val="hidden"/>
                                      </p:to>
                                    </p:set>
                                  </p:childTnLst>
                                </p:cTn>
                              </p:par>
                              <p:par>
                                <p:cTn id="297" presetID="10" presetClass="exit" presetSubtype="0" fill="hold" grpId="1" nodeType="withEffect">
                                  <p:stCondLst>
                                    <p:cond delay="0"/>
                                  </p:stCondLst>
                                  <p:childTnLst>
                                    <p:animEffect transition="out" filter="fade">
                                      <p:cBhvr>
                                        <p:cTn id="298" dur="500"/>
                                        <p:tgtEl>
                                          <p:spTgt spid="89"/>
                                        </p:tgtEl>
                                      </p:cBhvr>
                                    </p:animEffect>
                                    <p:set>
                                      <p:cBhvr>
                                        <p:cTn id="299" dur="1" fill="hold">
                                          <p:stCondLst>
                                            <p:cond delay="499"/>
                                          </p:stCondLst>
                                        </p:cTn>
                                        <p:tgtEl>
                                          <p:spTgt spid="89"/>
                                        </p:tgtEl>
                                        <p:attrNameLst>
                                          <p:attrName>style.visibility</p:attrName>
                                        </p:attrNameLst>
                                      </p:cBhvr>
                                      <p:to>
                                        <p:strVal val="hidden"/>
                                      </p:to>
                                    </p:set>
                                  </p:childTnLst>
                                </p:cTn>
                              </p:par>
                              <p:par>
                                <p:cTn id="300" presetID="10" presetClass="exit" presetSubtype="0" fill="hold" grpId="1" nodeType="withEffect">
                                  <p:stCondLst>
                                    <p:cond delay="0"/>
                                  </p:stCondLst>
                                  <p:childTnLst>
                                    <p:animEffect transition="out" filter="fade">
                                      <p:cBhvr>
                                        <p:cTn id="301" dur="500"/>
                                        <p:tgtEl>
                                          <p:spTgt spid="90"/>
                                        </p:tgtEl>
                                      </p:cBhvr>
                                    </p:animEffect>
                                    <p:set>
                                      <p:cBhvr>
                                        <p:cTn id="302" dur="1" fill="hold">
                                          <p:stCondLst>
                                            <p:cond delay="499"/>
                                          </p:stCondLst>
                                        </p:cTn>
                                        <p:tgtEl>
                                          <p:spTgt spid="90"/>
                                        </p:tgtEl>
                                        <p:attrNameLst>
                                          <p:attrName>style.visibility</p:attrName>
                                        </p:attrNameLst>
                                      </p:cBhvr>
                                      <p:to>
                                        <p:strVal val="hidden"/>
                                      </p:to>
                                    </p:set>
                                  </p:childTnLst>
                                </p:cTn>
                              </p:par>
                              <p:par>
                                <p:cTn id="303" presetID="10" presetClass="exit" presetSubtype="0" fill="hold" grpId="1" nodeType="withEffect">
                                  <p:stCondLst>
                                    <p:cond delay="0"/>
                                  </p:stCondLst>
                                  <p:childTnLst>
                                    <p:animEffect transition="out" filter="fade">
                                      <p:cBhvr>
                                        <p:cTn id="304" dur="500"/>
                                        <p:tgtEl>
                                          <p:spTgt spid="94"/>
                                        </p:tgtEl>
                                      </p:cBhvr>
                                    </p:animEffect>
                                    <p:set>
                                      <p:cBhvr>
                                        <p:cTn id="305" dur="1" fill="hold">
                                          <p:stCondLst>
                                            <p:cond delay="499"/>
                                          </p:stCondLst>
                                        </p:cTn>
                                        <p:tgtEl>
                                          <p:spTgt spid="94"/>
                                        </p:tgtEl>
                                        <p:attrNameLst>
                                          <p:attrName>style.visibility</p:attrName>
                                        </p:attrNameLst>
                                      </p:cBhvr>
                                      <p:to>
                                        <p:strVal val="hidden"/>
                                      </p:to>
                                    </p:set>
                                  </p:childTnLst>
                                </p:cTn>
                              </p:par>
                              <p:par>
                                <p:cTn id="306" presetID="10" presetClass="exit" presetSubtype="0" fill="hold" grpId="1" nodeType="withEffect">
                                  <p:stCondLst>
                                    <p:cond delay="0"/>
                                  </p:stCondLst>
                                  <p:childTnLst>
                                    <p:animEffect transition="out" filter="fade">
                                      <p:cBhvr>
                                        <p:cTn id="307" dur="500"/>
                                        <p:tgtEl>
                                          <p:spTgt spid="93"/>
                                        </p:tgtEl>
                                      </p:cBhvr>
                                    </p:animEffect>
                                    <p:set>
                                      <p:cBhvr>
                                        <p:cTn id="308" dur="1" fill="hold">
                                          <p:stCondLst>
                                            <p:cond delay="499"/>
                                          </p:stCondLst>
                                        </p:cTn>
                                        <p:tgtEl>
                                          <p:spTgt spid="93"/>
                                        </p:tgtEl>
                                        <p:attrNameLst>
                                          <p:attrName>style.visibility</p:attrName>
                                        </p:attrNameLst>
                                      </p:cBhvr>
                                      <p:to>
                                        <p:strVal val="hidden"/>
                                      </p:to>
                                    </p:set>
                                  </p:childTnLst>
                                </p:cTn>
                              </p:par>
                              <p:par>
                                <p:cTn id="309" presetID="10" presetClass="exit" presetSubtype="0" fill="hold" nodeType="withEffect">
                                  <p:stCondLst>
                                    <p:cond delay="0"/>
                                  </p:stCondLst>
                                  <p:childTnLst>
                                    <p:animEffect transition="out" filter="fade">
                                      <p:cBhvr>
                                        <p:cTn id="310" dur="500"/>
                                        <p:tgtEl>
                                          <p:spTgt spid="30"/>
                                        </p:tgtEl>
                                      </p:cBhvr>
                                    </p:animEffect>
                                    <p:set>
                                      <p:cBhvr>
                                        <p:cTn id="311" dur="1" fill="hold">
                                          <p:stCondLst>
                                            <p:cond delay="499"/>
                                          </p:stCondLst>
                                        </p:cTn>
                                        <p:tgtEl>
                                          <p:spTgt spid="30"/>
                                        </p:tgtEl>
                                        <p:attrNameLst>
                                          <p:attrName>style.visibility</p:attrName>
                                        </p:attrNameLst>
                                      </p:cBhvr>
                                      <p:to>
                                        <p:strVal val="hidden"/>
                                      </p:to>
                                    </p:set>
                                  </p:childTnLst>
                                </p:cTn>
                              </p:par>
                            </p:childTnLst>
                          </p:cTn>
                        </p:par>
                        <p:par>
                          <p:cTn id="312" fill="hold">
                            <p:stCondLst>
                              <p:cond delay="500"/>
                            </p:stCondLst>
                            <p:childTnLst>
                              <p:par>
                                <p:cTn id="313" presetID="10" presetClass="entr" presetSubtype="0" fill="hold" nodeType="afterEffect">
                                  <p:stCondLst>
                                    <p:cond delay="0"/>
                                  </p:stCondLst>
                                  <p:childTnLst>
                                    <p:set>
                                      <p:cBhvr>
                                        <p:cTn id="314" dur="1" fill="hold">
                                          <p:stCondLst>
                                            <p:cond delay="0"/>
                                          </p:stCondLst>
                                        </p:cTn>
                                        <p:tgtEl>
                                          <p:spTgt spid="31"/>
                                        </p:tgtEl>
                                        <p:attrNameLst>
                                          <p:attrName>style.visibility</p:attrName>
                                        </p:attrNameLst>
                                      </p:cBhvr>
                                      <p:to>
                                        <p:strVal val="visible"/>
                                      </p:to>
                                    </p:set>
                                    <p:animEffect transition="in" filter="fade">
                                      <p:cBhvr>
                                        <p:cTn id="315" dur="500"/>
                                        <p:tgtEl>
                                          <p:spTgt spid="31"/>
                                        </p:tgtEl>
                                      </p:cBhvr>
                                    </p:animEffect>
                                  </p:childTnLst>
                                </p:cTn>
                              </p:par>
                            </p:childTnLst>
                          </p:cTn>
                        </p:par>
                        <p:par>
                          <p:cTn id="316" fill="hold">
                            <p:stCondLst>
                              <p:cond delay="1000"/>
                            </p:stCondLst>
                            <p:childTnLst>
                              <p:par>
                                <p:cTn id="317" presetID="10" presetClass="entr" presetSubtype="0" fill="hold" nodeType="afterEffect">
                                  <p:stCondLst>
                                    <p:cond delay="0"/>
                                  </p:stCondLst>
                                  <p:childTnLst>
                                    <p:set>
                                      <p:cBhvr>
                                        <p:cTn id="318" dur="1" fill="hold">
                                          <p:stCondLst>
                                            <p:cond delay="0"/>
                                          </p:stCondLst>
                                        </p:cTn>
                                        <p:tgtEl>
                                          <p:spTgt spid="32"/>
                                        </p:tgtEl>
                                        <p:attrNameLst>
                                          <p:attrName>style.visibility</p:attrName>
                                        </p:attrNameLst>
                                      </p:cBhvr>
                                      <p:to>
                                        <p:strVal val="visible"/>
                                      </p:to>
                                    </p:set>
                                    <p:animEffect transition="in" filter="fade">
                                      <p:cBhvr>
                                        <p:cTn id="319" dur="500"/>
                                        <p:tgtEl>
                                          <p:spTgt spid="32"/>
                                        </p:tgtEl>
                                      </p:cBhvr>
                                    </p:animEffect>
                                  </p:childTnLst>
                                </p:cTn>
                              </p:par>
                            </p:childTnLst>
                          </p:cTn>
                        </p:par>
                        <p:par>
                          <p:cTn id="320" fill="hold">
                            <p:stCondLst>
                              <p:cond delay="1500"/>
                            </p:stCondLst>
                            <p:childTnLst>
                              <p:par>
                                <p:cTn id="321" presetID="10" presetClass="entr" presetSubtype="0" fill="hold" nodeType="afterEffect">
                                  <p:stCondLst>
                                    <p:cond delay="0"/>
                                  </p:stCondLst>
                                  <p:childTnLst>
                                    <p:set>
                                      <p:cBhvr>
                                        <p:cTn id="322" dur="1" fill="hold">
                                          <p:stCondLst>
                                            <p:cond delay="0"/>
                                          </p:stCondLst>
                                        </p:cTn>
                                        <p:tgtEl>
                                          <p:spTgt spid="33"/>
                                        </p:tgtEl>
                                        <p:attrNameLst>
                                          <p:attrName>style.visibility</p:attrName>
                                        </p:attrNameLst>
                                      </p:cBhvr>
                                      <p:to>
                                        <p:strVal val="visible"/>
                                      </p:to>
                                    </p:set>
                                    <p:animEffect transition="in" filter="fade">
                                      <p:cBhvr>
                                        <p:cTn id="3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aphicFrame>
        <p:nvGraphicFramePr>
          <p:cNvPr id="3" name="对象 2"/>
          <p:cNvGraphicFramePr>
            <a:graphicFrameLocks noChangeAspect="1"/>
          </p:cNvGraphicFramePr>
          <p:nvPr>
            <p:extLst>
              <p:ext uri="{D42A27DB-BD31-4B8C-83A1-F6EECF244321}">
                <p14:modId xmlns:p14="http://schemas.microsoft.com/office/powerpoint/2010/main" val="1012583827"/>
              </p:ext>
            </p:extLst>
          </p:nvPr>
        </p:nvGraphicFramePr>
        <p:xfrm>
          <a:off x="1828800" y="1746250"/>
          <a:ext cx="5486400" cy="3365500"/>
        </p:xfrm>
        <a:graphic>
          <a:graphicData uri="http://schemas.openxmlformats.org/presentationml/2006/ole">
            <mc:AlternateContent xmlns:mc="http://schemas.openxmlformats.org/markup-compatibility/2006">
              <mc:Choice xmlns:v="urn:schemas-microsoft-com:vml" Requires="v">
                <p:oleObj spid="_x0000_s9266" name="文档" r:id="rId5" imgW="5486400" imgH="3365500" progId="Word.Document.12">
                  <p:embed/>
                </p:oleObj>
              </mc:Choice>
              <mc:Fallback>
                <p:oleObj name="文档" r:id="rId5" imgW="5486400" imgH="3365500" progId="Word.Document.12">
                  <p:embed/>
                  <p:pic>
                    <p:nvPicPr>
                      <p:cNvPr id="0" name=""/>
                      <p:cNvPicPr/>
                      <p:nvPr/>
                    </p:nvPicPr>
                    <p:blipFill>
                      <a:blip r:embed="rId6"/>
                      <a:stretch>
                        <a:fillRect/>
                      </a:stretch>
                    </p:blipFill>
                    <p:spPr>
                      <a:xfrm>
                        <a:off x="1828800" y="1746250"/>
                        <a:ext cx="5486400" cy="3365500"/>
                      </a:xfrm>
                      <a:prstGeom prst="rect">
                        <a:avLst/>
                      </a:prstGeom>
                    </p:spPr>
                  </p:pic>
                </p:oleObj>
              </mc:Fallback>
            </mc:AlternateContent>
          </a:graphicData>
        </a:graphic>
      </p:graphicFrame>
    </p:spTree>
    <p:extLst>
      <p:ext uri="{BB962C8B-B14F-4D97-AF65-F5344CB8AC3E}">
        <p14:creationId xmlns:p14="http://schemas.microsoft.com/office/powerpoint/2010/main" val="20047024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89" name="文档" r:id="rId5" imgW="5918200" imgH="4660900" progId="Word.Document.12">
                  <p:embed/>
                </p:oleObj>
              </mc:Choice>
              <mc:Fallback>
                <p:oleObj name="文档" r:id="rId5" imgW="5918200" imgH="4660900" progId="Word.Document.12">
                  <p:embed/>
                  <p:pic>
                    <p:nvPicPr>
                      <p:cNvPr id="0" name=""/>
                      <p:cNvPicPr/>
                      <p:nvPr/>
                    </p:nvPicPr>
                    <p:blipFill>
                      <a:blip r:embed="rId6"/>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212" name="文档" r:id="rId5" imgW="5486400" imgH="4013200" progId="Word.Document.12">
                  <p:embed/>
                </p:oleObj>
              </mc:Choice>
              <mc:Fallback>
                <p:oleObj name="文档" r:id="rId5" imgW="5486400" imgH="4013200" progId="Word.Document.12">
                  <p:embed/>
                  <p:pic>
                    <p:nvPicPr>
                      <p:cNvPr id="0" name=""/>
                      <p:cNvPicPr/>
                      <p:nvPr/>
                    </p:nvPicPr>
                    <p:blipFill>
                      <a:blip r:embed="rId6"/>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因果经验提取算法</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提取的</a:t>
              </a:r>
              <a:r>
                <a:rPr kumimoji="1" lang="zh-CN" altLang="en-US" b="1" dirty="0" smtClean="0">
                  <a:latin typeface="Microsoft YaHei" charset="-122"/>
                  <a:ea typeface="Microsoft YaHei" charset="-122"/>
                  <a:cs typeface="Microsoft YaHei" charset="-122"/>
                </a:rPr>
                <a:t>因果经验</a:t>
              </a:r>
              <a:endParaRPr kumimoji="1" lang="zh-CN" altLang="en-US" b="1"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主题经验提取算法</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提取的</a:t>
              </a:r>
              <a:r>
                <a:rPr kumimoji="1" lang="zh-CN" altLang="en-US" b="1" dirty="0" smtClean="0">
                  <a:latin typeface="Microsoft YaHei" charset="-122"/>
                  <a:ea typeface="Microsoft YaHei" charset="-122"/>
                  <a:cs typeface="Microsoft YaHei" charset="-122"/>
                </a:rPr>
                <a:t>主题经验</a:t>
              </a:r>
              <a:endParaRPr kumimoji="1" lang="zh-CN" altLang="en-US" b="1"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a:latin typeface="Microsoft YaHei" charset="-122"/>
                  <a:ea typeface="Microsoft YaHei" charset="-122"/>
                  <a:cs typeface="Microsoft YaHei" charset="-122"/>
                </a:rPr>
                <a:t>因果经验提取算法</a:t>
              </a:r>
              <a:endParaRPr kumimoji="1" lang="en-US" altLang="zh-CN" dirty="0">
                <a:latin typeface="Microsoft YaHei" charset="-122"/>
                <a:ea typeface="Microsoft YaHei" charset="-122"/>
                <a:cs typeface="Microsoft YaHei" charset="-122"/>
              </a:endParaRPr>
            </a:p>
            <a:p>
              <a:pPr algn="ctr"/>
              <a:r>
                <a:rPr kumimoji="1" lang="zh-CN" altLang="en-US" dirty="0">
                  <a:latin typeface="Microsoft YaHei" charset="-122"/>
                  <a:ea typeface="Microsoft YaHei" charset="-122"/>
                  <a:cs typeface="Microsoft YaHei" charset="-122"/>
                </a:rPr>
                <a:t>提取的</a:t>
              </a:r>
              <a:r>
                <a:rPr kumimoji="1" lang="zh-CN" altLang="en-US" b="1" dirty="0">
                  <a:latin typeface="Microsoft YaHei" charset="-122"/>
                  <a:ea typeface="Microsoft YaHei" charset="-122"/>
                  <a:cs typeface="Microsoft YaHei" charset="-122"/>
                </a:rPr>
                <a:t>因果经验</a:t>
              </a: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a:latin typeface="Microsoft YaHei" charset="-122"/>
                  <a:ea typeface="Microsoft YaHei" charset="-122"/>
                  <a:cs typeface="Microsoft YaHei" charset="-122"/>
                </a:rPr>
                <a:t>主题经验提取算法</a:t>
              </a:r>
              <a:endParaRPr kumimoji="1" lang="en-US" altLang="zh-CN" dirty="0">
                <a:latin typeface="Microsoft YaHei" charset="-122"/>
                <a:ea typeface="Microsoft YaHei" charset="-122"/>
                <a:cs typeface="Microsoft YaHei" charset="-122"/>
              </a:endParaRPr>
            </a:p>
            <a:p>
              <a:pPr algn="ctr"/>
              <a:r>
                <a:rPr kumimoji="1" lang="zh-CN" altLang="en-US" dirty="0">
                  <a:latin typeface="Microsoft YaHei" charset="-122"/>
                  <a:ea typeface="Microsoft YaHei" charset="-122"/>
                  <a:cs typeface="Microsoft YaHei" charset="-122"/>
                </a:rPr>
                <a:t>提取的</a:t>
              </a:r>
              <a:r>
                <a:rPr kumimoji="1" lang="zh-CN" altLang="en-US" b="1" dirty="0">
                  <a:latin typeface="Microsoft YaHei" charset="-122"/>
                  <a:ea typeface="Microsoft YaHei" charset="-122"/>
                  <a:cs typeface="Microsoft YaHei" charset="-122"/>
                </a:rPr>
                <a:t>主题经验</a:t>
              </a: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5" idx="2"/>
            <a:endCxn id="17" idx="0"/>
          </p:cNvCxnSpPr>
          <p:nvPr/>
        </p:nvCxnSpPr>
        <p:spPr>
          <a:xfrm flipH="1">
            <a:off x="4909930" y="3816610"/>
            <a:ext cx="157716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5" idx="2"/>
            <a:endCxn id="19" idx="0"/>
          </p:cNvCxnSpPr>
          <p:nvPr/>
        </p:nvCxnSpPr>
        <p:spPr>
          <a:xfrm>
            <a:off x="6487090" y="3816610"/>
            <a:ext cx="64589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514109" y="3386754"/>
            <a:ext cx="20429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主题经验合并算法</a:t>
            </a:r>
            <a:endParaRPr kumimoji="1" lang="zh-CN" altLang="en-US" dirty="0">
              <a:latin typeface="Microsoft YaHei" charset="-122"/>
              <a:ea typeface="Microsoft YaHei" charset="-122"/>
              <a:cs typeface="Microsoft YaHei" charset="-122"/>
            </a:endParaRPr>
          </a:p>
        </p:txBody>
      </p:sp>
      <p:sp>
        <p:nvSpPr>
          <p:cNvPr id="5" name="矩形 4"/>
          <p:cNvSpPr/>
          <p:nvPr/>
        </p:nvSpPr>
        <p:spPr>
          <a:xfrm>
            <a:off x="5417127" y="3239422"/>
            <a:ext cx="2139925" cy="577188"/>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3" name="直线箭头连接符 22"/>
          <p:cNvCxnSpPr/>
          <p:nvPr/>
        </p:nvCxnSpPr>
        <p:spPr>
          <a:xfrm flipH="1">
            <a:off x="6475040" y="2721079"/>
            <a:ext cx="1" cy="5345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012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261100" y="6083255"/>
            <a:ext cx="207264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不含有用户所提交查询的子任务有向图集合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4" y="2376295"/>
            <a:ext cx="1788795"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查询的子任务有向图</a:t>
            </a:r>
            <a:endParaRPr kumimoji="1" lang="zh-CN" altLang="en-US" sz="1400" dirty="0">
              <a:latin typeface="Microsoft YaHei" charset="-122"/>
              <a:ea typeface="Microsoft YaHei" charset="-122"/>
              <a:cs typeface="Microsoft YaHei" charset="-122"/>
            </a:endParaRPr>
          </a:p>
        </p:txBody>
      </p:sp>
      <p:grpSp>
        <p:nvGrpSpPr>
          <p:cNvPr id="129" name="组 128"/>
          <p:cNvGrpSpPr/>
          <p:nvPr/>
        </p:nvGrpSpPr>
        <p:grpSpPr>
          <a:xfrm>
            <a:off x="6811639" y="1484519"/>
            <a:ext cx="936885" cy="869005"/>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0" name="组 219"/>
          <p:cNvGrpSpPr/>
          <p:nvPr/>
        </p:nvGrpSpPr>
        <p:grpSpPr>
          <a:xfrm>
            <a:off x="6319506" y="4076785"/>
            <a:ext cx="923576" cy="829357"/>
            <a:chOff x="4806862" y="1404963"/>
            <a:chExt cx="1537104" cy="1758932"/>
          </a:xfrm>
        </p:grpSpPr>
        <p:sp>
          <p:nvSpPr>
            <p:cNvPr id="221" name="椭圆 220"/>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矩形 221"/>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椭圆 222"/>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矩形 223"/>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椭圆 252"/>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4" name="直线箭头连接符 253"/>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3" name="组 292"/>
          <p:cNvGrpSpPr/>
          <p:nvPr/>
        </p:nvGrpSpPr>
        <p:grpSpPr>
          <a:xfrm>
            <a:off x="7308166" y="4066649"/>
            <a:ext cx="864443" cy="828718"/>
            <a:chOff x="7034818" y="1408553"/>
            <a:chExt cx="1640771" cy="1572962"/>
          </a:xfrm>
        </p:grpSpPr>
        <p:sp>
          <p:nvSpPr>
            <p:cNvPr id="294" name="椭圆 293"/>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矩形 294"/>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矩形 296"/>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椭圆 307"/>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椭圆 308"/>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椭圆 309"/>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椭圆 310"/>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椭圆 311"/>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矩形 316"/>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矩形 318"/>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矩形 319"/>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矩形 320"/>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2" name="椭圆 321"/>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3" name="椭圆 322"/>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4" name="椭圆 323"/>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5" name="椭圆 324"/>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6" name="椭圆 325"/>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7" name="直线箭头连接符 326"/>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1" name="直线箭头连接符 36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2" name="直线箭头连接符 361"/>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3" name="直线箭头连接符 36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5" name="组 364"/>
          <p:cNvGrpSpPr/>
          <p:nvPr/>
        </p:nvGrpSpPr>
        <p:grpSpPr>
          <a:xfrm>
            <a:off x="6351921" y="5035504"/>
            <a:ext cx="894746" cy="808741"/>
            <a:chOff x="4704028" y="3471300"/>
            <a:chExt cx="1672118" cy="1550967"/>
          </a:xfrm>
        </p:grpSpPr>
        <p:sp>
          <p:nvSpPr>
            <p:cNvPr id="366" name="椭圆 365"/>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矩形 366"/>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矩形 368"/>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椭圆 379"/>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椭圆 380"/>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椭圆 381"/>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椭圆 382"/>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椭圆 383"/>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矩形 388"/>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矩形 389"/>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矩形 390"/>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矩形 391"/>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矩形 392"/>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4" name="椭圆 393"/>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5" name="椭圆 394"/>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6" name="椭圆 395"/>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7" name="椭圆 396"/>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8" name="椭圆 397"/>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9" name="直线箭头连接符 398"/>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2" name="直线箭头连接符 431"/>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3" name="直线箭头连接符 432"/>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4" name="直线箭头连接符 433"/>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5" name="直线箭头连接符 43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6" name="直线箭头连接符 435"/>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7" name="直线箭头连接符 436"/>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8" name="直线箭头连接符 43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9" name="组 438"/>
          <p:cNvGrpSpPr/>
          <p:nvPr/>
        </p:nvGrpSpPr>
        <p:grpSpPr>
          <a:xfrm>
            <a:off x="7390312" y="5056176"/>
            <a:ext cx="814949" cy="855244"/>
            <a:chOff x="7141326" y="3492741"/>
            <a:chExt cx="1573423" cy="1657205"/>
          </a:xfrm>
        </p:grpSpPr>
        <p:sp>
          <p:nvSpPr>
            <p:cNvPr id="440" name="椭圆 43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矩形 44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矩形 44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椭圆 45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椭圆 45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椭圆 45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椭圆 45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椭圆 45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椭圆 45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椭圆 45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椭圆 45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矩形 45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矩形 46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矩形 46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矩形 46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矩形 46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5" name="矩形 46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6" name="矩形 46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7" name="矩形 46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8" name="椭圆 46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9" name="椭圆 46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0" name="椭圆 46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1" name="椭圆 47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2" name="椭圆 47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73" name="直线箭头连接符 472"/>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5" name="直线箭头连接符 504"/>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6" name="直线箭头连接符 505"/>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7" name="直线箭头连接符 506"/>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nodeType="afterEffect">
                                  <p:stCondLst>
                                    <p:cond delay="0"/>
                                  </p:stCondLst>
                                  <p:childTnLst>
                                    <p:set>
                                      <p:cBhvr>
                                        <p:cTn id="42" dur="1" fill="hold">
                                          <p:stCondLst>
                                            <p:cond delay="0"/>
                                          </p:stCondLst>
                                        </p:cTn>
                                        <p:tgtEl>
                                          <p:spTgt spid="129"/>
                                        </p:tgtEl>
                                        <p:attrNameLst>
                                          <p:attrName>style.visibility</p:attrName>
                                        </p:attrNameLst>
                                      </p:cBhvr>
                                      <p:to>
                                        <p:strVal val="visible"/>
                                      </p:to>
                                    </p:set>
                                    <p:animEffect transition="in" filter="fade">
                                      <p:cBhvr>
                                        <p:cTn id="43" dur="500"/>
                                        <p:tgtEl>
                                          <p:spTgt spid="129"/>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nodeType="withEffect">
                                  <p:stCondLst>
                                    <p:cond delay="800"/>
                                  </p:stCondLst>
                                  <p:childTnLst>
                                    <p:set>
                                      <p:cBhvr>
                                        <p:cTn id="101" dur="1" fill="hold">
                                          <p:stCondLst>
                                            <p:cond delay="0"/>
                                          </p:stCondLst>
                                        </p:cTn>
                                        <p:tgtEl>
                                          <p:spTgt spid="220"/>
                                        </p:tgtEl>
                                        <p:attrNameLst>
                                          <p:attrName>style.visibility</p:attrName>
                                        </p:attrNameLst>
                                      </p:cBhvr>
                                      <p:to>
                                        <p:strVal val="visible"/>
                                      </p:to>
                                    </p:set>
                                    <p:animEffect transition="in" filter="fade">
                                      <p:cBhvr>
                                        <p:cTn id="102" dur="500"/>
                                        <p:tgtEl>
                                          <p:spTgt spid="220"/>
                                        </p:tgtEl>
                                      </p:cBhvr>
                                    </p:animEffect>
                                  </p:childTnLst>
                                </p:cTn>
                              </p:par>
                              <p:par>
                                <p:cTn id="103" presetID="10" presetClass="entr" presetSubtype="0" fill="hold" nodeType="withEffect">
                                  <p:stCondLst>
                                    <p:cond delay="1000"/>
                                  </p:stCondLst>
                                  <p:childTnLst>
                                    <p:set>
                                      <p:cBhvr>
                                        <p:cTn id="104" dur="1" fill="hold">
                                          <p:stCondLst>
                                            <p:cond delay="0"/>
                                          </p:stCondLst>
                                        </p:cTn>
                                        <p:tgtEl>
                                          <p:spTgt spid="293"/>
                                        </p:tgtEl>
                                        <p:attrNameLst>
                                          <p:attrName>style.visibility</p:attrName>
                                        </p:attrNameLst>
                                      </p:cBhvr>
                                      <p:to>
                                        <p:strVal val="visible"/>
                                      </p:to>
                                    </p:set>
                                    <p:animEffect transition="in" filter="fade">
                                      <p:cBhvr>
                                        <p:cTn id="105" dur="500"/>
                                        <p:tgtEl>
                                          <p:spTgt spid="293"/>
                                        </p:tgtEl>
                                      </p:cBhvr>
                                    </p:animEffect>
                                  </p:childTnLst>
                                </p:cTn>
                              </p:par>
                              <p:par>
                                <p:cTn id="106" presetID="10" presetClass="entr" presetSubtype="0" fill="hold" nodeType="withEffect">
                                  <p:stCondLst>
                                    <p:cond delay="1200"/>
                                  </p:stCondLst>
                                  <p:childTnLst>
                                    <p:set>
                                      <p:cBhvr>
                                        <p:cTn id="107" dur="1" fill="hold">
                                          <p:stCondLst>
                                            <p:cond delay="0"/>
                                          </p:stCondLst>
                                        </p:cTn>
                                        <p:tgtEl>
                                          <p:spTgt spid="365"/>
                                        </p:tgtEl>
                                        <p:attrNameLst>
                                          <p:attrName>style.visibility</p:attrName>
                                        </p:attrNameLst>
                                      </p:cBhvr>
                                      <p:to>
                                        <p:strVal val="visible"/>
                                      </p:to>
                                    </p:set>
                                    <p:animEffect transition="in" filter="fade">
                                      <p:cBhvr>
                                        <p:cTn id="108" dur="500"/>
                                        <p:tgtEl>
                                          <p:spTgt spid="365"/>
                                        </p:tgtEl>
                                      </p:cBhvr>
                                    </p:animEffect>
                                  </p:childTnLst>
                                </p:cTn>
                              </p:par>
                              <p:par>
                                <p:cTn id="109" presetID="10" presetClass="entr" presetSubtype="0" fill="hold" nodeType="withEffect">
                                  <p:stCondLst>
                                    <p:cond delay="1400"/>
                                  </p:stCondLst>
                                  <p:childTnLst>
                                    <p:set>
                                      <p:cBhvr>
                                        <p:cTn id="110" dur="1" fill="hold">
                                          <p:stCondLst>
                                            <p:cond delay="0"/>
                                          </p:stCondLst>
                                        </p:cTn>
                                        <p:tgtEl>
                                          <p:spTgt spid="439"/>
                                        </p:tgtEl>
                                        <p:attrNameLst>
                                          <p:attrName>style.visibility</p:attrName>
                                        </p:attrNameLst>
                                      </p:cBhvr>
                                      <p:to>
                                        <p:strVal val="visible"/>
                                      </p:to>
                                    </p:set>
                                    <p:animEffect transition="in" filter="fade">
                                      <p:cBhvr>
                                        <p:cTn id="111" dur="500"/>
                                        <p:tgtEl>
                                          <p:spTgt spid="43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含有用户所提交查询的子任务有向图</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不含有用户所提交查询的子任务有向图集合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930340000"/>
              </p:ext>
            </p:extLst>
          </p:nvPr>
        </p:nvGraphicFramePr>
        <p:xfrm>
          <a:off x="274320" y="1648690"/>
          <a:ext cx="4052912" cy="3837132"/>
        </p:xfrm>
        <a:graphic>
          <a:graphicData uri="http://schemas.openxmlformats.org/presentationml/2006/ole">
            <mc:AlternateContent xmlns:mc="http://schemas.openxmlformats.org/markup-compatibility/2006">
              <mc:Choice xmlns:v="urn:schemas-microsoft-com:vml" Requires="v">
                <p:oleObj spid="_x0000_s13356" name="文档" r:id="rId5" imgW="5486400" imgH="5194300" progId="Word.Document.12">
                  <p:embed/>
                </p:oleObj>
              </mc:Choice>
              <mc:Fallback>
                <p:oleObj name="文档" r:id="rId5" imgW="5486400" imgH="5194300" progId="Word.Document.12">
                  <p:embed/>
                  <p:pic>
                    <p:nvPicPr>
                      <p:cNvPr id="0" name=""/>
                      <p:cNvPicPr/>
                      <p:nvPr/>
                    </p:nvPicPr>
                    <p:blipFill>
                      <a:blip r:embed="rId6"/>
                      <a:stretch>
                        <a:fillRect/>
                      </a:stretch>
                    </p:blipFill>
                    <p:spPr>
                      <a:xfrm>
                        <a:off x="274320" y="1648690"/>
                        <a:ext cx="4052912" cy="3837132"/>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483069971"/>
              </p:ext>
            </p:extLst>
          </p:nvPr>
        </p:nvGraphicFramePr>
        <p:xfrm>
          <a:off x="4492625" y="1370950"/>
          <a:ext cx="4402138" cy="4392612"/>
        </p:xfrm>
        <a:graphic>
          <a:graphicData uri="http://schemas.openxmlformats.org/presentationml/2006/ole">
            <mc:AlternateContent xmlns:mc="http://schemas.openxmlformats.org/markup-compatibility/2006">
              <mc:Choice xmlns:v="urn:schemas-microsoft-com:vml" Requires="v">
                <p:oleObj spid="_x0000_s13357" name="文档" r:id="rId8" imgW="5765800" imgH="5753100" progId="Word.Document.12">
                  <p:embed/>
                </p:oleObj>
              </mc:Choice>
              <mc:Fallback>
                <p:oleObj name="文档" r:id="rId8" imgW="5765800" imgH="5753100" progId="Word.Document.12">
                  <p:embed/>
                  <p:pic>
                    <p:nvPicPr>
                      <p:cNvPr id="0" name=""/>
                      <p:cNvPicPr/>
                      <p:nvPr/>
                    </p:nvPicPr>
                    <p:blipFill>
                      <a:blip r:embed="rId9"/>
                      <a:stretch>
                        <a:fillRect/>
                      </a:stretch>
                    </p:blipFill>
                    <p:spPr>
                      <a:xfrm>
                        <a:off x="4492625" y="1370950"/>
                        <a:ext cx="4402138" cy="4392612"/>
                      </a:xfrm>
                      <a:prstGeom prst="rect">
                        <a:avLst/>
                      </a:prstGeom>
                    </p:spPr>
                  </p:pic>
                </p:oleObj>
              </mc:Fallback>
            </mc:AlternateContent>
          </a:graphicData>
        </a:graphic>
      </p:graphicFrame>
    </p:spTree>
    <p:extLst>
      <p:ext uri="{BB962C8B-B14F-4D97-AF65-F5344CB8AC3E}">
        <p14:creationId xmlns:p14="http://schemas.microsoft.com/office/powerpoint/2010/main" val="15144055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296" name="文档" r:id="rId5" imgW="5486400" imgH="1549400" progId="Word.Document.12">
                  <p:embed/>
                </p:oleObj>
              </mc:Choice>
              <mc:Fallback>
                <p:oleObj name="文档" r:id="rId5" imgW="5486400" imgH="1549400" progId="Word.Document.12">
                  <p:embed/>
                  <p:pic>
                    <p:nvPicPr>
                      <p:cNvPr id="0" name=""/>
                      <p:cNvPicPr/>
                      <p:nvPr/>
                    </p:nvPicPr>
                    <p:blipFill>
                      <a:blip r:embed="rId6"/>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7124246"/>
              </p:ext>
            </p:extLst>
          </p:nvPr>
        </p:nvGraphicFramePr>
        <p:xfrm>
          <a:off x="1703388" y="3500438"/>
          <a:ext cx="5765800" cy="1739900"/>
        </p:xfrm>
        <a:graphic>
          <a:graphicData uri="http://schemas.openxmlformats.org/presentationml/2006/ole">
            <mc:AlternateContent xmlns:mc="http://schemas.openxmlformats.org/markup-compatibility/2006">
              <mc:Choice xmlns:v="urn:schemas-microsoft-com:vml" Requires="v">
                <p:oleObj spid="_x0000_s7297" name="文档" r:id="rId8" imgW="5765800" imgH="1739900" progId="Word.Document.12">
                  <p:embed/>
                </p:oleObj>
              </mc:Choice>
              <mc:Fallback>
                <p:oleObj name="文档" r:id="rId8" imgW="5765800" imgH="1739900" progId="Word.Document.12">
                  <p:embed/>
                  <p:pic>
                    <p:nvPicPr>
                      <p:cNvPr id="0" name=""/>
                      <p:cNvPicPr/>
                      <p:nvPr/>
                    </p:nvPicPr>
                    <p:blipFill>
                      <a:blip r:embed="rId9"/>
                      <a:stretch>
                        <a:fillRect/>
                      </a:stretch>
                    </p:blipFill>
                    <p:spPr>
                      <a:xfrm>
                        <a:off x="1703388" y="3500438"/>
                        <a:ext cx="5765800" cy="17399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谢</a:t>
            </a:r>
            <a:endParaRPr lang="zh-CN" altLang="en-US" dirty="0">
              <a:latin typeface="Microsoft YaHei" charset="-122"/>
              <a:ea typeface="Microsoft YaHei" charset="-122"/>
              <a:cs typeface="Microsoft YaHei" charset="-122"/>
            </a:endParaRPr>
          </a:p>
        </p:txBody>
      </p:sp>
      <p:sp>
        <p:nvSpPr>
          <p:cNvPr id="3" name="文本框 2"/>
          <p:cNvSpPr txBox="1"/>
          <p:nvPr/>
        </p:nvSpPr>
        <p:spPr>
          <a:xfrm>
            <a:off x="1260980" y="4738255"/>
            <a:ext cx="6636328" cy="2308324"/>
          </a:xfrm>
          <a:prstGeom prst="rect">
            <a:avLst/>
          </a:prstGeom>
          <a:noFill/>
          <a:ln>
            <a:noFill/>
          </a:ln>
        </p:spPr>
        <p:txBody>
          <a:bodyPr wrap="square" rtlCol="0">
            <a:spAutoFit/>
          </a:bodyPr>
          <a:lstStyle/>
          <a:p>
            <a:pPr marL="285750" indent="-285750">
              <a:buFont typeface="Arial" charset="0"/>
              <a:buChar char="•"/>
            </a:pPr>
            <a:r>
              <a:rPr kumimoji="1" lang="zh-CN" altLang="en-US" sz="1600" dirty="0" smtClean="0">
                <a:latin typeface="Microsoft YaHei" charset="-122"/>
                <a:ea typeface="Microsoft YaHei" charset="-122"/>
                <a:cs typeface="Microsoft YaHei" charset="-122"/>
              </a:rPr>
              <a:t>参与项目情况：</a:t>
            </a:r>
            <a:endParaRPr kumimoji="1" lang="en-US" altLang="zh-CN" sz="1600" dirty="0">
              <a:latin typeface="Microsoft YaHei" charset="-122"/>
              <a:ea typeface="Microsoft YaHei" charset="-122"/>
              <a:cs typeface="Microsoft YaHei" charset="-122"/>
            </a:endParaRPr>
          </a:p>
          <a:p>
            <a:pPr marL="288000"/>
            <a:r>
              <a:rPr kumimoji="1" lang="zh-CN" altLang="en-US" sz="1600" dirty="0" smtClean="0">
                <a:latin typeface="Microsoft YaHei" charset="-122"/>
                <a:ea typeface="Microsoft YaHei" charset="-122"/>
                <a:cs typeface="Microsoft YaHei" charset="-122"/>
              </a:rPr>
              <a:t>国家自然科学基金青年基金项目：</a:t>
            </a:r>
            <a:r>
              <a:rPr lang="zh-CN" altLang="en-US" sz="1600" dirty="0">
                <a:latin typeface="Microsoft YaHei" charset="-122"/>
                <a:ea typeface="Microsoft YaHei" charset="-122"/>
                <a:cs typeface="Microsoft YaHei" charset="-122"/>
              </a:rPr>
              <a:t>基于信息觅食的探索式搜索查询推荐方法研究 </a:t>
            </a:r>
            <a:r>
              <a:rPr lang="en-US" altLang="zh-CN" sz="1600" dirty="0">
                <a:latin typeface="Microsoft YaHei" charset="-122"/>
                <a:ea typeface="Microsoft YaHei" charset="-122"/>
                <a:cs typeface="Microsoft YaHei" charset="-122"/>
              </a:rPr>
              <a:t>(61502089)</a:t>
            </a:r>
            <a:r>
              <a:rPr lang="zh-CN" altLang="en-US" sz="1600" dirty="0">
                <a:latin typeface="Microsoft YaHei" charset="-122"/>
                <a:ea typeface="Microsoft YaHei" charset="-122"/>
                <a:cs typeface="Microsoft YaHei" charset="-122"/>
              </a:rPr>
              <a:t>。 </a:t>
            </a:r>
            <a:endParaRPr lang="en-US" altLang="zh-CN" sz="1600" dirty="0">
              <a:latin typeface="Microsoft YaHei" charset="-122"/>
              <a:ea typeface="Microsoft YaHei" charset="-122"/>
              <a:cs typeface="Microsoft YaHei" charset="-122"/>
            </a:endParaRPr>
          </a:p>
          <a:p>
            <a:pPr indent="-285750">
              <a:buFont typeface="Arial" charset="0"/>
              <a:buChar char="•"/>
            </a:pPr>
            <a:r>
              <a:rPr kumimoji="1" lang="zh-CN" altLang="en-US" sz="1600" dirty="0" smtClean="0">
                <a:latin typeface="Microsoft YaHei" charset="-122"/>
                <a:ea typeface="Microsoft YaHei" charset="-122"/>
                <a:cs typeface="Microsoft YaHei" charset="-122"/>
              </a:rPr>
              <a:t>论文发表情况：</a:t>
            </a:r>
            <a:endParaRPr kumimoji="1" lang="en-US" altLang="zh-CN" sz="1600" dirty="0" smtClean="0">
              <a:latin typeface="Microsoft YaHei" charset="-122"/>
              <a:ea typeface="Microsoft YaHei" charset="-122"/>
              <a:cs typeface="Microsoft YaHei" charset="-122"/>
            </a:endParaRPr>
          </a:p>
          <a:p>
            <a:pPr marL="288000"/>
            <a:r>
              <a:rPr lang="en-US" altLang="zh-CN" sz="1600" dirty="0" err="1"/>
              <a:t>Pengfei</a:t>
            </a:r>
            <a:r>
              <a:rPr lang="en-US" altLang="zh-CN" sz="1600" dirty="0"/>
              <a:t> Li, Yin Zhang, Bin Zhang</a:t>
            </a:r>
            <a:r>
              <a:rPr lang="en-US" altLang="zh-CN" sz="1600" dirty="0" smtClean="0"/>
              <a:t>*, </a:t>
            </a:r>
            <a:r>
              <a:rPr lang="en-US" altLang="zh-CN" sz="1600" dirty="0" err="1"/>
              <a:t>DaLi</a:t>
            </a:r>
            <a:r>
              <a:rPr lang="en-US" altLang="zh-CN" sz="1600" dirty="0"/>
              <a:t> Liu. Understanding Query Combination </a:t>
            </a:r>
            <a:r>
              <a:rPr lang="en-US" altLang="zh-CN" sz="1600" dirty="0" err="1"/>
              <a:t>Behaviour</a:t>
            </a:r>
            <a:r>
              <a:rPr lang="en-US" altLang="zh-CN" sz="1600" dirty="0"/>
              <a:t> in Exploratory Search[J]. In </a:t>
            </a:r>
            <a:r>
              <a:rPr lang="en-US" altLang="zh-CN" sz="1600" dirty="0" err="1"/>
              <a:t>Physica</a:t>
            </a:r>
            <a:r>
              <a:rPr lang="en-US" altLang="zh-CN" sz="1600" dirty="0"/>
              <a:t> A Statistical Mechanics &amp; Its Applications. (under review)</a:t>
            </a:r>
            <a:endParaRPr kumimoji="1" lang="en-US" altLang="zh-CN" sz="1600" dirty="0">
              <a:latin typeface="Microsoft YaHei" charset="-122"/>
              <a:ea typeface="Microsoft YaHei" charset="-122"/>
              <a:cs typeface="Microsoft YaHei" charset="-122"/>
            </a:endParaRPr>
          </a:p>
          <a:p>
            <a:pPr marL="285750" indent="-285750">
              <a:buFont typeface="Arial" charset="0"/>
              <a:buChar char="•"/>
            </a:pPr>
            <a:endParaRPr lang="zh-CN" altLang="en-US" sz="1600" dirty="0">
              <a:latin typeface="Microsoft YaHei" charset="-122"/>
              <a:ea typeface="Microsoft YaHei" charset="-122"/>
              <a:cs typeface="Microsoft YaHei" charset="-122"/>
            </a:endParaRPr>
          </a:p>
          <a:p>
            <a:endParaRPr kumimoji="1" lang="zh-CN" altLang="en-US" sz="1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1008</TotalTime>
  <Words>2350</Words>
  <Application>Microsoft Macintosh PowerPoint</Application>
  <PresentationFormat>全屏显示(4:3)</PresentationFormat>
  <Paragraphs>249</Paragraphs>
  <Slides>38</Slides>
  <Notes>38</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38</vt:i4>
      </vt:variant>
    </vt:vector>
  </HeadingPairs>
  <TitlesOfParts>
    <vt:vector size="49" baseType="lpstr">
      <vt:lpstr>Calibri</vt:lpstr>
      <vt:lpstr>Calibri Light</vt:lpstr>
      <vt:lpstr>DengXian</vt:lpstr>
      <vt:lpstr>Mangal</vt:lpstr>
      <vt:lpstr>Microsoft YaHei</vt:lpstr>
      <vt:lpstr>SimHei</vt:lpstr>
      <vt:lpstr>等线</vt:lpstr>
      <vt:lpstr>等线 Light</vt:lpstr>
      <vt:lpstr>Arial</vt:lpstr>
      <vt:lpstr>Office 主题​​</vt:lpstr>
      <vt:lpstr>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125</cp:revision>
  <dcterms:created xsi:type="dcterms:W3CDTF">2017-11-30T07:32:30Z</dcterms:created>
  <dcterms:modified xsi:type="dcterms:W3CDTF">2017-12-16T08:51:12Z</dcterms:modified>
</cp:coreProperties>
</file>

<file path=docProps/thumbnail.jpeg>
</file>